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1"/>
  </p:sldMasterIdLst>
  <p:notesMasterIdLst>
    <p:notesMasterId r:id="rId27"/>
  </p:notesMasterIdLst>
  <p:handoutMasterIdLst>
    <p:handoutMasterId r:id="rId28"/>
  </p:handoutMasterIdLst>
  <p:sldIdLst>
    <p:sldId id="256" r:id="rId2"/>
    <p:sldId id="278" r:id="rId3"/>
    <p:sldId id="363" r:id="rId4"/>
    <p:sldId id="364" r:id="rId5"/>
    <p:sldId id="309" r:id="rId6"/>
    <p:sldId id="276" r:id="rId7"/>
    <p:sldId id="259" r:id="rId8"/>
    <p:sldId id="285" r:id="rId9"/>
    <p:sldId id="321" r:id="rId10"/>
    <p:sldId id="322" r:id="rId11"/>
    <p:sldId id="327" r:id="rId12"/>
    <p:sldId id="325" r:id="rId13"/>
    <p:sldId id="353" r:id="rId14"/>
    <p:sldId id="365" r:id="rId15"/>
    <p:sldId id="366" r:id="rId16"/>
    <p:sldId id="374" r:id="rId17"/>
    <p:sldId id="367" r:id="rId18"/>
    <p:sldId id="368" r:id="rId19"/>
    <p:sldId id="369" r:id="rId20"/>
    <p:sldId id="370" r:id="rId21"/>
    <p:sldId id="371" r:id="rId22"/>
    <p:sldId id="372" r:id="rId23"/>
    <p:sldId id="361" r:id="rId24"/>
    <p:sldId id="362" r:id="rId25"/>
    <p:sldId id="373" r:id="rId26"/>
  </p:sldIdLst>
  <p:sldSz cx="9144000" cy="7019925"/>
  <p:notesSz cx="6797675" cy="987425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20" userDrawn="1">
          <p15:clr>
            <a:srgbClr val="A4A3A4"/>
          </p15:clr>
        </p15:guide>
        <p15:guide id="2" pos="2880">
          <p15:clr>
            <a:srgbClr val="A4A3A4"/>
          </p15:clr>
        </p15:guide>
      </p15:sldGuideLst>
    </p:ext>
    <p:ext uri="{2D200454-40CA-4A62-9FC3-DE9A4176ACB9}">
      <p15:notesGuideLst xmlns:p15="http://schemas.microsoft.com/office/powerpoint/2012/main">
        <p15:guide id="1" orient="horz" pos="3110">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499" autoAdjust="0"/>
    <p:restoredTop sz="88753" autoAdjust="0"/>
  </p:normalViewPr>
  <p:slideViewPr>
    <p:cSldViewPr showGuides="1">
      <p:cViewPr varScale="1">
        <p:scale>
          <a:sx n="87" d="100"/>
          <a:sy n="87" d="100"/>
        </p:scale>
        <p:origin x="1572" y="78"/>
      </p:cViewPr>
      <p:guideLst>
        <p:guide orient="horz" pos="2120"/>
        <p:guide pos="2880"/>
      </p:guideLst>
    </p:cSldViewPr>
  </p:slideViewPr>
  <p:notesTextViewPr>
    <p:cViewPr>
      <p:scale>
        <a:sx n="75" d="100"/>
        <a:sy n="75" d="100"/>
      </p:scale>
      <p:origin x="0" y="0"/>
    </p:cViewPr>
  </p:notesTextViewPr>
  <p:sorterViewPr>
    <p:cViewPr>
      <p:scale>
        <a:sx n="100" d="100"/>
        <a:sy n="100" d="100"/>
      </p:scale>
      <p:origin x="0" y="0"/>
    </p:cViewPr>
  </p:sorterViewPr>
  <p:notesViewPr>
    <p:cSldViewPr showGuides="1">
      <p:cViewPr varScale="1">
        <p:scale>
          <a:sx n="82" d="100"/>
          <a:sy n="82" d="100"/>
        </p:scale>
        <p:origin x="-3132" y="-96"/>
      </p:cViewPr>
      <p:guideLst>
        <p:guide orient="horz" pos="3110"/>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3713"/>
          </a:xfrm>
          <a:prstGeom prst="rect">
            <a:avLst/>
          </a:prstGeom>
        </p:spPr>
        <p:txBody>
          <a:bodyPr vert="horz" lIns="91440" tIns="45720" rIns="91440" bIns="45720" rtlCol="0"/>
          <a:lstStyle>
            <a:lvl1pPr algn="l" eaLnBrk="1" hangingPunct="1">
              <a:defRPr sz="1200">
                <a:latin typeface="Arial" pitchFamily="34" charset="0"/>
                <a:ea typeface="+mn-ea"/>
                <a:cs typeface="DejaVu Sans" pitchFamily="34" charset="0"/>
              </a:defRPr>
            </a:lvl1pPr>
          </a:lstStyle>
          <a:p>
            <a:pPr>
              <a:defRPr/>
            </a:pPr>
            <a:endParaRPr lang="en-US"/>
          </a:p>
        </p:txBody>
      </p:sp>
      <p:sp>
        <p:nvSpPr>
          <p:cNvPr id="3" name="Date Placeholder 2"/>
          <p:cNvSpPr>
            <a:spLocks noGrp="1"/>
          </p:cNvSpPr>
          <p:nvPr>
            <p:ph type="dt" sz="quarter" idx="1"/>
          </p:nvPr>
        </p:nvSpPr>
        <p:spPr>
          <a:xfrm>
            <a:off x="3849688" y="0"/>
            <a:ext cx="2946400" cy="493713"/>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defRPr>
            </a:lvl1pPr>
          </a:lstStyle>
          <a:p>
            <a:pPr>
              <a:defRPr/>
            </a:pPr>
            <a:fld id="{690BDEA3-9C28-4889-BE09-46F715F93223}" type="datetimeFigureOut">
              <a:rPr lang="en-US"/>
              <a:pPr>
                <a:defRPr/>
              </a:pPr>
              <a:t>1/14/2016</a:t>
            </a:fld>
            <a:endParaRPr lang="en-US"/>
          </a:p>
        </p:txBody>
      </p:sp>
      <p:sp>
        <p:nvSpPr>
          <p:cNvPr id="4" name="Footer Placeholder 3"/>
          <p:cNvSpPr>
            <a:spLocks noGrp="1"/>
          </p:cNvSpPr>
          <p:nvPr>
            <p:ph type="ftr" sz="quarter" idx="2"/>
          </p:nvPr>
        </p:nvSpPr>
        <p:spPr>
          <a:xfrm>
            <a:off x="0" y="9378950"/>
            <a:ext cx="2946400" cy="493713"/>
          </a:xfrm>
          <a:prstGeom prst="rect">
            <a:avLst/>
          </a:prstGeom>
        </p:spPr>
        <p:txBody>
          <a:bodyPr vert="horz" lIns="91440" tIns="45720" rIns="91440" bIns="45720" rtlCol="0" anchor="b"/>
          <a:lstStyle>
            <a:lvl1pPr algn="l" eaLnBrk="1" hangingPunct="1">
              <a:defRPr sz="1200">
                <a:latin typeface="Arial" pitchFamily="34" charset="0"/>
                <a:ea typeface="+mn-ea"/>
                <a:cs typeface="DejaVu Sans" pitchFamily="34" charset="0"/>
              </a:defRPr>
            </a:lvl1pPr>
          </a:lstStyle>
          <a:p>
            <a:pPr>
              <a:defRPr/>
            </a:pPr>
            <a:endParaRPr lang="en-US"/>
          </a:p>
        </p:txBody>
      </p:sp>
      <p:sp>
        <p:nvSpPr>
          <p:cNvPr id="5" name="Slide Number Placeholder 4"/>
          <p:cNvSpPr>
            <a:spLocks noGrp="1"/>
          </p:cNvSpPr>
          <p:nvPr>
            <p:ph type="sldNum" sz="quarter" idx="3"/>
          </p:nvPr>
        </p:nvSpPr>
        <p:spPr>
          <a:xfrm>
            <a:off x="3849688" y="9378950"/>
            <a:ext cx="2946400" cy="493713"/>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0B3F6556-CD5E-42A5-8333-F182CE9DE81C}" type="slidenum">
              <a:rPr lang="en-US" altLang="es-ES"/>
              <a:pPr>
                <a:defRPr/>
              </a:pPr>
              <a:t>‹Nº›</a:t>
            </a:fld>
            <a:endParaRPr lang="en-US" altLang="es-ES"/>
          </a:p>
        </p:txBody>
      </p:sp>
    </p:spTree>
    <p:extLst>
      <p:ext uri="{BB962C8B-B14F-4D97-AF65-F5344CB8AC3E}">
        <p14:creationId xmlns:p14="http://schemas.microsoft.com/office/powerpoint/2010/main" val="31316519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3713"/>
          </a:xfrm>
          <a:prstGeom prst="rect">
            <a:avLst/>
          </a:prstGeom>
        </p:spPr>
        <p:txBody>
          <a:bodyPr vert="horz" lIns="91440" tIns="45720" rIns="91440" bIns="45720" rtlCol="0"/>
          <a:lstStyle>
            <a:lvl1pPr algn="l" eaLnBrk="1" hangingPunct="1">
              <a:defRPr sz="1200">
                <a:latin typeface="Arial" pitchFamily="34" charset="0"/>
                <a:ea typeface="+mn-ea"/>
                <a:cs typeface="DejaVu Sans" pitchFamily="34" charset="0"/>
              </a:defRPr>
            </a:lvl1pPr>
          </a:lstStyle>
          <a:p>
            <a:pPr>
              <a:defRPr/>
            </a:pPr>
            <a:endParaRPr lang="en-US"/>
          </a:p>
        </p:txBody>
      </p:sp>
      <p:sp>
        <p:nvSpPr>
          <p:cNvPr id="3" name="Date Placeholder 2"/>
          <p:cNvSpPr>
            <a:spLocks noGrp="1"/>
          </p:cNvSpPr>
          <p:nvPr>
            <p:ph type="dt" idx="1"/>
          </p:nvPr>
        </p:nvSpPr>
        <p:spPr>
          <a:xfrm>
            <a:off x="3849688" y="0"/>
            <a:ext cx="2946400" cy="493713"/>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defRPr>
            </a:lvl1pPr>
          </a:lstStyle>
          <a:p>
            <a:pPr>
              <a:defRPr/>
            </a:pPr>
            <a:fld id="{B300E2DF-61CC-40FD-8798-A34BF2E4B247}" type="datetimeFigureOut">
              <a:rPr lang="en-US"/>
              <a:pPr>
                <a:defRPr/>
              </a:pPr>
              <a:t>1/14/2016</a:t>
            </a:fld>
            <a:endParaRPr lang="en-US"/>
          </a:p>
        </p:txBody>
      </p:sp>
      <p:sp>
        <p:nvSpPr>
          <p:cNvPr id="4" name="Slide Image Placeholder 3"/>
          <p:cNvSpPr>
            <a:spLocks noGrp="1" noRot="1" noChangeAspect="1"/>
          </p:cNvSpPr>
          <p:nvPr>
            <p:ph type="sldImg" idx="2"/>
          </p:nvPr>
        </p:nvSpPr>
        <p:spPr>
          <a:xfrm>
            <a:off x="989013" y="741363"/>
            <a:ext cx="4819650" cy="370205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79450" y="4691063"/>
            <a:ext cx="5438775" cy="4443412"/>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9378950"/>
            <a:ext cx="2946400" cy="493713"/>
          </a:xfrm>
          <a:prstGeom prst="rect">
            <a:avLst/>
          </a:prstGeom>
        </p:spPr>
        <p:txBody>
          <a:bodyPr vert="horz" lIns="91440" tIns="45720" rIns="91440" bIns="45720" rtlCol="0" anchor="b"/>
          <a:lstStyle>
            <a:lvl1pPr algn="l" eaLnBrk="1" hangingPunct="1">
              <a:defRPr sz="1200">
                <a:latin typeface="Arial" pitchFamily="34" charset="0"/>
                <a:ea typeface="+mn-ea"/>
                <a:cs typeface="DejaVu Sans" pitchFamily="34" charset="0"/>
              </a:defRPr>
            </a:lvl1pPr>
          </a:lstStyle>
          <a:p>
            <a:pPr>
              <a:defRPr/>
            </a:pPr>
            <a:endParaRPr lang="en-US"/>
          </a:p>
        </p:txBody>
      </p:sp>
      <p:sp>
        <p:nvSpPr>
          <p:cNvPr id="7" name="Slide Number Placeholder 6"/>
          <p:cNvSpPr>
            <a:spLocks noGrp="1"/>
          </p:cNvSpPr>
          <p:nvPr>
            <p:ph type="sldNum" sz="quarter" idx="5"/>
          </p:nvPr>
        </p:nvSpPr>
        <p:spPr>
          <a:xfrm>
            <a:off x="3849688" y="9378950"/>
            <a:ext cx="2946400" cy="493713"/>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BEA6B628-0BC9-433E-BD68-4A957D33DA69}" type="slidenum">
              <a:rPr lang="en-US" altLang="es-ES"/>
              <a:pPr>
                <a:defRPr/>
              </a:pPr>
              <a:t>‹Nº›</a:t>
            </a:fld>
            <a:endParaRPr lang="en-US" altLang="es-ES"/>
          </a:p>
        </p:txBody>
      </p:sp>
    </p:spTree>
    <p:extLst>
      <p:ext uri="{BB962C8B-B14F-4D97-AF65-F5344CB8AC3E}">
        <p14:creationId xmlns:p14="http://schemas.microsoft.com/office/powerpoint/2010/main" val="38739926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Marcador de imagen d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s-ES" altLang="es-ES" smtClean="0">
              <a:ea typeface="ＭＳ Ｐゴシック" panose="020B0600070205080204" pitchFamily="34" charset="-128"/>
            </a:endParaRPr>
          </a:p>
        </p:txBody>
      </p:sp>
      <p:sp>
        <p:nvSpPr>
          <p:cNvPr id="14340"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1CF432F-62BE-41A0-8C1C-67977A6A297C}" type="slidenum">
              <a:rPr lang="en-US" altLang="es-ES"/>
              <a:pPr/>
              <a:t>1</a:t>
            </a:fld>
            <a:endParaRPr lang="en-US" altLang="es-ES"/>
          </a:p>
        </p:txBody>
      </p:sp>
    </p:spTree>
    <p:extLst>
      <p:ext uri="{BB962C8B-B14F-4D97-AF65-F5344CB8AC3E}">
        <p14:creationId xmlns:p14="http://schemas.microsoft.com/office/powerpoint/2010/main" val="3231821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pPr>
              <a:defRPr/>
            </a:pPr>
            <a:fld id="{BEA6B628-0BC9-433E-BD68-4A957D33DA69}" type="slidenum">
              <a:rPr lang="en-US" altLang="es-ES" smtClean="0"/>
              <a:pPr>
                <a:defRPr/>
              </a:pPr>
              <a:t>12</a:t>
            </a:fld>
            <a:endParaRPr lang="en-US" altLang="es-ES"/>
          </a:p>
        </p:txBody>
      </p:sp>
    </p:spTree>
    <p:extLst>
      <p:ext uri="{BB962C8B-B14F-4D97-AF65-F5344CB8AC3E}">
        <p14:creationId xmlns:p14="http://schemas.microsoft.com/office/powerpoint/2010/main" val="7802419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s-ES" altLang="es-ES" dirty="0" smtClean="0">
              <a:ea typeface="ＭＳ Ｐゴシック" pitchFamily="34" charset="-128"/>
            </a:endParaRPr>
          </a:p>
        </p:txBody>
      </p:sp>
      <p:sp>
        <p:nvSpPr>
          <p:cNvPr id="31748"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fld id="{5D1C1E8D-AF6B-4AC3-A086-B81A121934D3}" type="slidenum">
              <a:rPr lang="en-US" altLang="es-ES" smtClean="0"/>
              <a:pPr eaLnBrk="1" hangingPunct="1"/>
              <a:t>13</a:t>
            </a:fld>
            <a:endParaRPr lang="en-US" altLang="es-ES" smtClean="0"/>
          </a:p>
        </p:txBody>
      </p:sp>
    </p:spTree>
    <p:extLst>
      <p:ext uri="{BB962C8B-B14F-4D97-AF65-F5344CB8AC3E}">
        <p14:creationId xmlns:p14="http://schemas.microsoft.com/office/powerpoint/2010/main" val="19876020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pPr>
              <a:defRPr/>
            </a:pPr>
            <a:fld id="{BEA6B628-0BC9-433E-BD68-4A957D33DA69}" type="slidenum">
              <a:rPr lang="en-US" altLang="es-ES" smtClean="0"/>
              <a:pPr>
                <a:defRPr/>
              </a:pPr>
              <a:t>14</a:t>
            </a:fld>
            <a:endParaRPr lang="en-US" altLang="es-ES"/>
          </a:p>
        </p:txBody>
      </p:sp>
    </p:spTree>
    <p:extLst>
      <p:ext uri="{BB962C8B-B14F-4D97-AF65-F5344CB8AC3E}">
        <p14:creationId xmlns:p14="http://schemas.microsoft.com/office/powerpoint/2010/main" val="21922594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s-ES" altLang="es-ES" dirty="0" smtClean="0">
              <a:ea typeface="ＭＳ Ｐゴシック" pitchFamily="34" charset="-128"/>
            </a:endParaRPr>
          </a:p>
        </p:txBody>
      </p:sp>
      <p:sp>
        <p:nvSpPr>
          <p:cNvPr id="31748"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fld id="{5D1C1E8D-AF6B-4AC3-A086-B81A121934D3}" type="slidenum">
              <a:rPr lang="en-US" altLang="es-ES" smtClean="0"/>
              <a:pPr eaLnBrk="1" hangingPunct="1"/>
              <a:t>15</a:t>
            </a:fld>
            <a:endParaRPr lang="en-US" altLang="es-ES" smtClean="0"/>
          </a:p>
        </p:txBody>
      </p:sp>
    </p:spTree>
    <p:extLst>
      <p:ext uri="{BB962C8B-B14F-4D97-AF65-F5344CB8AC3E}">
        <p14:creationId xmlns:p14="http://schemas.microsoft.com/office/powerpoint/2010/main" val="37209054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ca-ES" altLang="es-ES" dirty="0" smtClean="0">
                <a:ea typeface="ＭＳ Ｐゴシック" pitchFamily="34" charset="-128"/>
              </a:rPr>
              <a:t>Aquest és un exemple concret però aquesta informació la podem donar en forma </a:t>
            </a:r>
            <a:r>
              <a:rPr lang="ca-ES" altLang="es-ES" dirty="0" err="1" smtClean="0">
                <a:ea typeface="ＭＳ Ｐゴシック" pitchFamily="34" charset="-128"/>
              </a:rPr>
              <a:t>espaial</a:t>
            </a:r>
            <a:r>
              <a:rPr lang="ca-ES" altLang="es-ES" dirty="0" smtClean="0">
                <a:ea typeface="ＭＳ Ｐゴシック" pitchFamily="34" charset="-128"/>
              </a:rPr>
              <a:t> en mapa amb informació detallada per diferents zones. Per tant a un inversor energètic li interessarà muntar un parc en les zones que tinguin una probabilitat major que les altres d’incrementar el vent en el futur. El que aportem és una eina per valorar el risc.</a:t>
            </a:r>
            <a:endParaRPr lang="es-ES" altLang="es-ES" dirty="0" smtClean="0">
              <a:ea typeface="ＭＳ Ｐゴシック" pitchFamily="34" charset="-128"/>
            </a:endParaRPr>
          </a:p>
          <a:p>
            <a:endParaRPr lang="es-ES" altLang="es-ES" dirty="0" smtClean="0">
              <a:ea typeface="ＭＳ Ｐゴシック" pitchFamily="34" charset="-128"/>
            </a:endParaRPr>
          </a:p>
          <a:p>
            <a:r>
              <a:rPr lang="es-ES" altLang="es-ES" dirty="0" smtClean="0">
                <a:ea typeface="ＭＳ Ｐゴシック" pitchFamily="34" charset="-128"/>
              </a:rPr>
              <a:t>____</a:t>
            </a:r>
          </a:p>
          <a:p>
            <a:r>
              <a:rPr lang="es-ES" altLang="es-ES" dirty="0" smtClean="0">
                <a:ea typeface="ＭＳ Ｐゴシック" pitchFamily="34" charset="-128"/>
              </a:rPr>
              <a:t>NOTES en cas de pregunta per les </a:t>
            </a:r>
            <a:r>
              <a:rPr lang="es-ES" altLang="es-ES" dirty="0" err="1" smtClean="0">
                <a:ea typeface="ＭＳ Ｐゴシック" pitchFamily="34" charset="-128"/>
              </a:rPr>
              <a:t>zones</a:t>
            </a:r>
            <a:r>
              <a:rPr lang="es-ES" altLang="es-ES" dirty="0" smtClean="0">
                <a:ea typeface="ＭＳ Ｐゴシック" pitchFamily="34" charset="-128"/>
              </a:rPr>
              <a:t> grises:</a:t>
            </a:r>
          </a:p>
          <a:p>
            <a:r>
              <a:rPr lang="ca-ES" altLang="es-ES" dirty="0" smtClean="0">
                <a:ea typeface="ＭＳ Ｐゴシック" pitchFamily="34" charset="-128"/>
              </a:rPr>
              <a:t>Ensenyem els valors per aquelles zones en les que les dades del Centre Europeu son prou bones per aportar valor afegit a un model que només tingui climatologia. En les zones on no podem donar aquest tipus d’anàlisi fen un anàlisi detallat des del punt de vista meteorològic analitzant patrons </a:t>
            </a:r>
            <a:r>
              <a:rPr lang="ca-ES" altLang="es-ES" dirty="0" err="1" smtClean="0">
                <a:ea typeface="ＭＳ Ｐゴシック" pitchFamily="34" charset="-128"/>
              </a:rPr>
              <a:t>meteorologics</a:t>
            </a:r>
            <a:r>
              <a:rPr lang="ca-ES" altLang="es-ES" dirty="0" smtClean="0">
                <a:ea typeface="ＭＳ Ｐゴシック" pitchFamily="34" charset="-128"/>
              </a:rPr>
              <a:t> ben descrits. </a:t>
            </a:r>
            <a:r>
              <a:rPr lang="ca-ES" altLang="es-ES" dirty="0" err="1" smtClean="0">
                <a:ea typeface="ＭＳ Ｐゴシック" pitchFamily="34" charset="-128"/>
              </a:rPr>
              <a:t>P.e</a:t>
            </a:r>
            <a:r>
              <a:rPr lang="ca-ES" altLang="es-ES" dirty="0" smtClean="0">
                <a:ea typeface="ＭＳ Ｐゴシック" pitchFamily="34" charset="-128"/>
              </a:rPr>
              <a:t>. si s’espera una fase anticiclònica de la NAO aleshores si que podem donar una resposta de com evolucionarà el vent. No és un valor </a:t>
            </a:r>
            <a:r>
              <a:rPr lang="ca-ES" altLang="es-ES" dirty="0" err="1" smtClean="0">
                <a:ea typeface="ＭＳ Ｐゴシック" pitchFamily="34" charset="-128"/>
              </a:rPr>
              <a:t>sino</a:t>
            </a:r>
            <a:r>
              <a:rPr lang="ca-ES" altLang="es-ES" dirty="0" smtClean="0">
                <a:ea typeface="ＭＳ Ｐゴシック" pitchFamily="34" charset="-128"/>
              </a:rPr>
              <a:t> una descripció per als propers mesos.</a:t>
            </a:r>
            <a:endParaRPr lang="es-ES" altLang="es-ES" dirty="0" smtClean="0">
              <a:ea typeface="ＭＳ Ｐゴシック" pitchFamily="34" charset="-128"/>
            </a:endParaRPr>
          </a:p>
          <a:p>
            <a:endParaRPr lang="es-ES" altLang="es-ES" dirty="0" smtClean="0">
              <a:ea typeface="ＭＳ Ｐゴシック" pitchFamily="34" charset="-128"/>
            </a:endParaRPr>
          </a:p>
        </p:txBody>
      </p:sp>
      <p:sp>
        <p:nvSpPr>
          <p:cNvPr id="38916"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fld id="{CB1C4A48-C0C9-4449-87CF-A1E2EC94C7B7}" type="slidenum">
              <a:rPr lang="en-US" altLang="es-ES" smtClean="0"/>
              <a:pPr eaLnBrk="1" hangingPunct="1"/>
              <a:t>16</a:t>
            </a:fld>
            <a:endParaRPr lang="en-US" altLang="es-ES" smtClean="0"/>
          </a:p>
        </p:txBody>
      </p:sp>
    </p:spTree>
    <p:extLst>
      <p:ext uri="{BB962C8B-B14F-4D97-AF65-F5344CB8AC3E}">
        <p14:creationId xmlns:p14="http://schemas.microsoft.com/office/powerpoint/2010/main" val="9280393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ca-ES" altLang="es-ES" smtClean="0">
                <a:ea typeface="ＭＳ Ｐゴシック" pitchFamily="34" charset="-128"/>
              </a:rPr>
              <a:t>Aquest és un exemple concret però aquesta informació la podem donar en forma espaial en mapa amb informació detallada per diferents zones. Per tant a un inversor energètic li interessarà muntar un parc en les zones que tinguin una probabilitat major que les altres d’incrementar el vent en el futur. El que aportem és una eina per valorar el risc.</a:t>
            </a:r>
            <a:endParaRPr lang="es-ES" altLang="es-ES" smtClean="0">
              <a:ea typeface="ＭＳ Ｐゴシック" pitchFamily="34" charset="-128"/>
            </a:endParaRPr>
          </a:p>
          <a:p>
            <a:endParaRPr lang="es-ES" altLang="es-ES" smtClean="0">
              <a:ea typeface="ＭＳ Ｐゴシック" pitchFamily="34" charset="-128"/>
            </a:endParaRPr>
          </a:p>
          <a:p>
            <a:r>
              <a:rPr lang="es-ES" altLang="es-ES" smtClean="0">
                <a:ea typeface="ＭＳ Ｐゴシック" pitchFamily="34" charset="-128"/>
              </a:rPr>
              <a:t>____</a:t>
            </a:r>
          </a:p>
          <a:p>
            <a:r>
              <a:rPr lang="es-ES" altLang="es-ES" smtClean="0">
                <a:ea typeface="ＭＳ Ｐゴシック" pitchFamily="34" charset="-128"/>
              </a:rPr>
              <a:t>NOTES en cas de pregunta per les zones grises:</a:t>
            </a:r>
          </a:p>
          <a:p>
            <a:r>
              <a:rPr lang="ca-ES" altLang="es-ES" smtClean="0">
                <a:ea typeface="ＭＳ Ｐゴシック" pitchFamily="34" charset="-128"/>
              </a:rPr>
              <a:t>Ensenyem els valors per aquelles zones en les que les dades del Centre Europeu son prou bones per aportar valor afegit a un model que només tingui climatologia. En les zones on no podem donar aquest tipus d’anàlisi fen un anàlisi detallat des del punt de vista meteorològic analitzant patrons meteorologics ben descrits. P.e. si s’espera una fase anticiclònica de la NAO aleshores si que podem donar una resposta de com evolucionarà el vent. No és un valor sino una descripció per als propers mesos.</a:t>
            </a:r>
            <a:endParaRPr lang="es-ES" altLang="es-ES" smtClean="0">
              <a:ea typeface="ＭＳ Ｐゴシック" pitchFamily="34" charset="-128"/>
            </a:endParaRPr>
          </a:p>
          <a:p>
            <a:endParaRPr lang="es-ES" altLang="es-ES" smtClean="0">
              <a:ea typeface="ＭＳ Ｐゴシック" pitchFamily="34" charset="-128"/>
            </a:endParaRPr>
          </a:p>
        </p:txBody>
      </p:sp>
      <p:sp>
        <p:nvSpPr>
          <p:cNvPr id="38916"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fld id="{CB1C4A48-C0C9-4449-87CF-A1E2EC94C7B7}" type="slidenum">
              <a:rPr lang="en-US" altLang="es-ES" smtClean="0"/>
              <a:pPr eaLnBrk="1" hangingPunct="1"/>
              <a:t>17</a:t>
            </a:fld>
            <a:endParaRPr lang="en-US" altLang="es-ES" smtClean="0"/>
          </a:p>
        </p:txBody>
      </p:sp>
    </p:spTree>
    <p:extLst>
      <p:ext uri="{BB962C8B-B14F-4D97-AF65-F5344CB8AC3E}">
        <p14:creationId xmlns:p14="http://schemas.microsoft.com/office/powerpoint/2010/main" val="4503755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ca-ES" altLang="es-ES" smtClean="0">
                <a:ea typeface="ＭＳ Ｐゴシック" pitchFamily="34" charset="-128"/>
              </a:rPr>
              <a:t>També podem treballar a totes les escales temporals. L’anàlisi diagnòstic d’esdeveniments passats, els pronòstics per als propers dies, les projeccions a molts anys vista i el terme mitg, les prediccions que van des de setmanes i mesos fins a dècades.</a:t>
            </a:r>
            <a:endParaRPr lang="es-ES" altLang="es-ES" smtClean="0">
              <a:ea typeface="ＭＳ Ｐゴシック" pitchFamily="34" charset="-128"/>
            </a:endParaRPr>
          </a:p>
          <a:p>
            <a:r>
              <a:rPr lang="ca-ES" altLang="es-ES" smtClean="0">
                <a:ea typeface="ＭＳ Ｐゴシック" pitchFamily="34" charset="-128"/>
              </a:rPr>
              <a:t>On som forts i el que ens fa destacar son dos casos concrets que molt pocs altres centres treballen i que estan fortament lligats tant a l’energia solar com a l’energia eòlica. </a:t>
            </a:r>
            <a:endParaRPr lang="es-ES" altLang="es-ES" smtClean="0">
              <a:ea typeface="ＭＳ Ｐゴシック" pitchFamily="34" charset="-128"/>
            </a:endParaRPr>
          </a:p>
          <a:p>
            <a:r>
              <a:rPr lang="ca-ES" altLang="es-ES" smtClean="0">
                <a:ea typeface="ＭＳ Ｐゴシック" pitchFamily="34" charset="-128"/>
              </a:rPr>
              <a:t>D’una banda  som líders en temes de modelització de la pols a l’atmòsfera que és un tema crític per a zones àrides, semiàrides i zones adjacents (Àfrica, Sud d’Espanya i Orient Mitjà) i cabdal per a la gestió de l’energia solar.</a:t>
            </a:r>
            <a:endParaRPr lang="es-ES" altLang="es-ES" smtClean="0">
              <a:ea typeface="ＭＳ Ｐゴシック" pitchFamily="34" charset="-128"/>
            </a:endParaRPr>
          </a:p>
          <a:p>
            <a:r>
              <a:rPr lang="ca-ES" altLang="es-ES" smtClean="0">
                <a:ea typeface="ＭＳ Ｐゴシック" pitchFamily="34" charset="-128"/>
              </a:rPr>
              <a:t>D’altra banda les prediccions climàtiques (seasonal to decadal) són un tema molt nou que tot just es comença a treballar a nivell mundial i en el que només el nostre centre i la Met Office de Regne Unit estem fent coses i en molts casos col·laborant i en contacte constant amb el sector de l’energia eòlica.</a:t>
            </a:r>
            <a:endParaRPr lang="es-ES" altLang="es-ES" smtClean="0">
              <a:ea typeface="ＭＳ Ｐゴシック" pitchFamily="34" charset="-128"/>
            </a:endParaRPr>
          </a:p>
          <a:p>
            <a:r>
              <a:rPr lang="ca-ES" altLang="es-ES" smtClean="0">
                <a:ea typeface="ＭＳ Ｐゴシック" pitchFamily="34" charset="-128"/>
              </a:rPr>
              <a:t>A continuació us explicaré aquest dos punts amb una mica més de detall.</a:t>
            </a:r>
            <a:endParaRPr lang="es-ES" altLang="es-ES" smtClean="0">
              <a:ea typeface="ＭＳ Ｐゴシック" pitchFamily="34" charset="-128"/>
            </a:endParaRPr>
          </a:p>
          <a:p>
            <a:endParaRPr lang="es-ES" altLang="es-ES" smtClean="0">
              <a:ea typeface="ＭＳ Ｐゴシック" pitchFamily="34" charset="-128"/>
            </a:endParaRPr>
          </a:p>
        </p:txBody>
      </p:sp>
      <p:sp>
        <p:nvSpPr>
          <p:cNvPr id="31748"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fld id="{5D1C1E8D-AF6B-4AC3-A086-B81A121934D3}" type="slidenum">
              <a:rPr lang="en-US" altLang="es-ES" smtClean="0"/>
              <a:pPr eaLnBrk="1" hangingPunct="1"/>
              <a:t>21</a:t>
            </a:fld>
            <a:endParaRPr lang="en-US" altLang="es-ES" smtClean="0"/>
          </a:p>
        </p:txBody>
      </p:sp>
    </p:spTree>
    <p:extLst>
      <p:ext uri="{BB962C8B-B14F-4D97-AF65-F5344CB8AC3E}">
        <p14:creationId xmlns:p14="http://schemas.microsoft.com/office/powerpoint/2010/main" val="22867751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ca-ES" altLang="es-ES" smtClean="0">
                <a:ea typeface="ＭＳ Ｐゴシック" panose="020B0600070205080204" pitchFamily="34" charset="-128"/>
              </a:rPr>
              <a:t>Aquests models els podem aplicar a múltiples escales espaials, des de la més global fins a centrar-nos només en una ciutat.</a:t>
            </a:r>
            <a:endParaRPr lang="es-ES" altLang="es-ES" smtClean="0">
              <a:ea typeface="ＭＳ Ｐゴシック" panose="020B0600070205080204" pitchFamily="34" charset="-128"/>
            </a:endParaRPr>
          </a:p>
          <a:p>
            <a:endParaRPr lang="es-ES" altLang="es-ES" smtClean="0">
              <a:ea typeface="ＭＳ Ｐゴシック" panose="020B0600070205080204" pitchFamily="34" charset="-128"/>
            </a:endParaRPr>
          </a:p>
        </p:txBody>
      </p:sp>
      <p:sp>
        <p:nvSpPr>
          <p:cNvPr id="18436"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DC86CD78-2337-4E94-8F37-BBAB155D6A0D}" type="slidenum">
              <a:rPr lang="en-US" altLang="es-ES">
                <a:latin typeface="Arial" panose="020B0604020202020204" pitchFamily="34" charset="0"/>
              </a:rPr>
              <a:pPr>
                <a:spcBef>
                  <a:spcPct val="0"/>
                </a:spcBef>
              </a:pPr>
              <a:t>4</a:t>
            </a:fld>
            <a:endParaRPr lang="en-US" altLang="es-ES">
              <a:latin typeface="Arial" panose="020B0604020202020204" pitchFamily="34" charset="0"/>
            </a:endParaRPr>
          </a:p>
        </p:txBody>
      </p:sp>
    </p:spTree>
    <p:extLst>
      <p:ext uri="{BB962C8B-B14F-4D97-AF65-F5344CB8AC3E}">
        <p14:creationId xmlns:p14="http://schemas.microsoft.com/office/powerpoint/2010/main" val="9060644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ca-ES" altLang="es-ES" smtClean="0">
                <a:ea typeface="ＭＳ Ｐゴシック" panose="020B0600070205080204" pitchFamily="34" charset="-128"/>
              </a:rPr>
              <a:t>Aquests models els podem aplicar a múltiples escales espaials, des de la més global fins a centrar-nos només en una ciutat.</a:t>
            </a:r>
            <a:endParaRPr lang="es-ES" altLang="es-ES" smtClean="0">
              <a:ea typeface="ＭＳ Ｐゴシック" panose="020B0600070205080204" pitchFamily="34" charset="-128"/>
            </a:endParaRPr>
          </a:p>
          <a:p>
            <a:endParaRPr lang="es-ES" altLang="es-ES" smtClean="0">
              <a:ea typeface="ＭＳ Ｐゴシック" panose="020B0600070205080204" pitchFamily="34" charset="-128"/>
            </a:endParaRPr>
          </a:p>
        </p:txBody>
      </p:sp>
      <p:sp>
        <p:nvSpPr>
          <p:cNvPr id="18436"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DC86CD78-2337-4E94-8F37-BBAB155D6A0D}" type="slidenum">
              <a:rPr lang="en-US" altLang="es-ES">
                <a:latin typeface="Arial" panose="020B0604020202020204" pitchFamily="34" charset="0"/>
              </a:rPr>
              <a:pPr>
                <a:spcBef>
                  <a:spcPct val="0"/>
                </a:spcBef>
              </a:pPr>
              <a:t>5</a:t>
            </a:fld>
            <a:endParaRPr lang="en-US" altLang="es-ES">
              <a:latin typeface="Arial" panose="020B0604020202020204" pitchFamily="34" charset="0"/>
            </a:endParaRPr>
          </a:p>
        </p:txBody>
      </p:sp>
    </p:spTree>
    <p:extLst>
      <p:ext uri="{BB962C8B-B14F-4D97-AF65-F5344CB8AC3E}">
        <p14:creationId xmlns:p14="http://schemas.microsoft.com/office/powerpoint/2010/main" val="31132021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ca-ES" altLang="es-ES" dirty="0" smtClean="0">
                <a:ea typeface="ＭＳ Ｐゴシック" panose="020B0600070205080204" pitchFamily="34" charset="-128"/>
              </a:rPr>
              <a:t>També podem treballar a totes les escales temporals. L’anàlisi diagnòstic d’esdeveniments passats, els pronòstics per als propers dies, les projeccions a molts anys vista i el terme </a:t>
            </a:r>
            <a:r>
              <a:rPr lang="ca-ES" altLang="es-ES" dirty="0" err="1" smtClean="0">
                <a:ea typeface="ＭＳ Ｐゴシック" panose="020B0600070205080204" pitchFamily="34" charset="-128"/>
              </a:rPr>
              <a:t>mitg</a:t>
            </a:r>
            <a:r>
              <a:rPr lang="ca-ES" altLang="es-ES" dirty="0" smtClean="0">
                <a:ea typeface="ＭＳ Ｐゴシック" panose="020B0600070205080204" pitchFamily="34" charset="-128"/>
              </a:rPr>
              <a:t>, les prediccions que van des de setmanes i mesos fins a dècades.</a:t>
            </a:r>
            <a:endParaRPr lang="es-ES" altLang="es-ES" dirty="0" smtClean="0">
              <a:ea typeface="ＭＳ Ｐゴシック" panose="020B0600070205080204" pitchFamily="34" charset="-128"/>
            </a:endParaRPr>
          </a:p>
          <a:p>
            <a:r>
              <a:rPr lang="ca-ES" altLang="es-ES" dirty="0" smtClean="0">
                <a:ea typeface="ＭＳ Ｐゴシック" panose="020B0600070205080204" pitchFamily="34" charset="-128"/>
              </a:rPr>
              <a:t>On som forts i el que ens fa destacar son dos casos concrets que molt pocs altres centres treballen i que estan fortament lligats tant a l’energia solar com a l’energia eòlica. </a:t>
            </a:r>
            <a:endParaRPr lang="es-ES" altLang="es-ES" dirty="0" smtClean="0">
              <a:ea typeface="ＭＳ Ｐゴシック" panose="020B0600070205080204" pitchFamily="34" charset="-128"/>
            </a:endParaRPr>
          </a:p>
          <a:p>
            <a:r>
              <a:rPr lang="ca-ES" altLang="es-ES" dirty="0" smtClean="0">
                <a:ea typeface="ＭＳ Ｐゴシック" panose="020B0600070205080204" pitchFamily="34" charset="-128"/>
              </a:rPr>
              <a:t>D’una banda  som líders en temes de modelització de la pols a </a:t>
            </a:r>
            <a:r>
              <a:rPr lang="ca-ES" altLang="es-ES" dirty="0" err="1" smtClean="0">
                <a:ea typeface="ＭＳ Ｐゴシック" panose="020B0600070205080204" pitchFamily="34" charset="-128"/>
              </a:rPr>
              <a:t>l’atmòsfera</a:t>
            </a:r>
            <a:r>
              <a:rPr lang="ca-ES" altLang="es-ES" dirty="0" smtClean="0">
                <a:ea typeface="ＭＳ Ｐゴシック" panose="020B0600070205080204" pitchFamily="34" charset="-128"/>
              </a:rPr>
              <a:t> que és un tema crític per a zones àrides, semiàrides i zones adjacents (Àfrica, Sud d’Espanya i Orient Mitjà) i cabdal per a la gestió de l’energia solar.</a:t>
            </a:r>
            <a:endParaRPr lang="es-ES" altLang="es-ES" dirty="0" smtClean="0">
              <a:ea typeface="ＭＳ Ｐゴシック" panose="020B0600070205080204" pitchFamily="34" charset="-128"/>
            </a:endParaRPr>
          </a:p>
          <a:p>
            <a:r>
              <a:rPr lang="ca-ES" altLang="es-ES" dirty="0" smtClean="0">
                <a:ea typeface="ＭＳ Ｐゴシック" panose="020B0600070205080204" pitchFamily="34" charset="-128"/>
              </a:rPr>
              <a:t>D’altra banda les prediccions climàtiques (</a:t>
            </a:r>
            <a:r>
              <a:rPr lang="ca-ES" altLang="es-ES" dirty="0" err="1" smtClean="0">
                <a:ea typeface="ＭＳ Ｐゴシック" panose="020B0600070205080204" pitchFamily="34" charset="-128"/>
              </a:rPr>
              <a:t>seasonal</a:t>
            </a:r>
            <a:r>
              <a:rPr lang="ca-ES" altLang="es-ES" dirty="0" smtClean="0">
                <a:ea typeface="ＭＳ Ｐゴシック" panose="020B0600070205080204" pitchFamily="34" charset="-128"/>
              </a:rPr>
              <a:t> to </a:t>
            </a:r>
            <a:r>
              <a:rPr lang="ca-ES" altLang="es-ES" dirty="0" err="1" smtClean="0">
                <a:ea typeface="ＭＳ Ｐゴシック" panose="020B0600070205080204" pitchFamily="34" charset="-128"/>
              </a:rPr>
              <a:t>decadal</a:t>
            </a:r>
            <a:r>
              <a:rPr lang="ca-ES" altLang="es-ES" dirty="0" smtClean="0">
                <a:ea typeface="ＭＳ Ｐゴシック" panose="020B0600070205080204" pitchFamily="34" charset="-128"/>
              </a:rPr>
              <a:t>) són un tema molt nou que tot just es comença a treballar a nivell mundial i en el que només el nostre centre i la Met Office de Regne Unit estem fent coses i en molts casos col·laborant i en contacte constant amb el sector de l’energia eòlica.</a:t>
            </a:r>
            <a:endParaRPr lang="es-ES" altLang="es-ES" dirty="0" smtClean="0">
              <a:ea typeface="ＭＳ Ｐゴシック" panose="020B0600070205080204" pitchFamily="34" charset="-128"/>
            </a:endParaRPr>
          </a:p>
          <a:p>
            <a:r>
              <a:rPr lang="ca-ES" altLang="es-ES" dirty="0" smtClean="0">
                <a:ea typeface="ＭＳ Ｐゴシック" panose="020B0600070205080204" pitchFamily="34" charset="-128"/>
              </a:rPr>
              <a:t>A continuació us explicaré aquest dos punts amb una mica més de detall.</a:t>
            </a:r>
            <a:endParaRPr lang="es-ES" altLang="es-ES" dirty="0" smtClean="0">
              <a:ea typeface="ＭＳ Ｐゴシック" panose="020B0600070205080204" pitchFamily="34" charset="-128"/>
            </a:endParaRPr>
          </a:p>
          <a:p>
            <a:endParaRPr lang="es-ES" altLang="es-ES" dirty="0" smtClean="0">
              <a:ea typeface="ＭＳ Ｐゴシック" panose="020B0600070205080204" pitchFamily="34" charset="-128"/>
            </a:endParaRPr>
          </a:p>
        </p:txBody>
      </p:sp>
      <p:sp>
        <p:nvSpPr>
          <p:cNvPr id="20484"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E60F6C1-2194-44E6-83F4-7B0BBA4685E9}" type="slidenum">
              <a:rPr lang="en-US" altLang="es-ES">
                <a:latin typeface="Arial" panose="020B0604020202020204" pitchFamily="34" charset="0"/>
              </a:rPr>
              <a:pPr>
                <a:spcBef>
                  <a:spcPct val="0"/>
                </a:spcBef>
              </a:pPr>
              <a:t>6</a:t>
            </a:fld>
            <a:endParaRPr lang="en-US" altLang="es-ES">
              <a:latin typeface="Arial" panose="020B0604020202020204" pitchFamily="34" charset="0"/>
            </a:endParaRPr>
          </a:p>
        </p:txBody>
      </p:sp>
    </p:spTree>
    <p:extLst>
      <p:ext uri="{BB962C8B-B14F-4D97-AF65-F5344CB8AC3E}">
        <p14:creationId xmlns:p14="http://schemas.microsoft.com/office/powerpoint/2010/main" val="32291087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pPr>
              <a:defRPr/>
            </a:pPr>
            <a:fld id="{BEA6B628-0BC9-433E-BD68-4A957D33DA69}" type="slidenum">
              <a:rPr lang="en-US" altLang="es-ES" smtClean="0"/>
              <a:pPr>
                <a:defRPr/>
              </a:pPr>
              <a:t>7</a:t>
            </a:fld>
            <a:endParaRPr lang="en-US" altLang="es-ES"/>
          </a:p>
        </p:txBody>
      </p:sp>
    </p:spTree>
    <p:extLst>
      <p:ext uri="{BB962C8B-B14F-4D97-AF65-F5344CB8AC3E}">
        <p14:creationId xmlns:p14="http://schemas.microsoft.com/office/powerpoint/2010/main" val="25210952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s-ES" altLang="es-ES" smtClean="0">
              <a:ea typeface="ＭＳ Ｐゴシック" panose="020B0600070205080204" pitchFamily="34" charset="-128"/>
            </a:endParaRPr>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5461147-870C-4D31-A941-B9305B2B8DBB}" type="slidenum">
              <a:rPr lang="en-US" altLang="es-ES">
                <a:latin typeface="Arial" panose="020B0604020202020204" pitchFamily="34" charset="0"/>
              </a:rPr>
              <a:pPr>
                <a:spcBef>
                  <a:spcPct val="0"/>
                </a:spcBef>
              </a:pPr>
              <a:t>8</a:t>
            </a:fld>
            <a:endParaRPr lang="en-US" altLang="es-ES">
              <a:latin typeface="Arial" panose="020B0604020202020204" pitchFamily="34" charset="0"/>
            </a:endParaRPr>
          </a:p>
        </p:txBody>
      </p:sp>
    </p:spTree>
    <p:extLst>
      <p:ext uri="{BB962C8B-B14F-4D97-AF65-F5344CB8AC3E}">
        <p14:creationId xmlns:p14="http://schemas.microsoft.com/office/powerpoint/2010/main" val="22683822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s-ES" altLang="es-ES" smtClean="0">
              <a:ea typeface="ＭＳ Ｐゴシック" panose="020B0600070205080204" pitchFamily="34" charset="-128"/>
            </a:endParaRPr>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5461147-870C-4D31-A941-B9305B2B8DBB}" type="slidenum">
              <a:rPr lang="en-US" altLang="es-ES">
                <a:latin typeface="Arial" panose="020B0604020202020204" pitchFamily="34" charset="0"/>
              </a:rPr>
              <a:pPr>
                <a:spcBef>
                  <a:spcPct val="0"/>
                </a:spcBef>
              </a:pPr>
              <a:t>9</a:t>
            </a:fld>
            <a:endParaRPr lang="en-US" altLang="es-ES">
              <a:latin typeface="Arial" panose="020B0604020202020204" pitchFamily="34" charset="0"/>
            </a:endParaRPr>
          </a:p>
        </p:txBody>
      </p:sp>
    </p:spTree>
    <p:extLst>
      <p:ext uri="{BB962C8B-B14F-4D97-AF65-F5344CB8AC3E}">
        <p14:creationId xmlns:p14="http://schemas.microsoft.com/office/powerpoint/2010/main" val="28567759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s-ES" altLang="es-ES" smtClean="0">
              <a:ea typeface="ＭＳ Ｐゴシック" panose="020B0600070205080204" pitchFamily="34" charset="-128"/>
            </a:endParaRPr>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5461147-870C-4D31-A941-B9305B2B8DBB}" type="slidenum">
              <a:rPr lang="en-US" altLang="es-ES">
                <a:latin typeface="Arial" panose="020B0604020202020204" pitchFamily="34" charset="0"/>
              </a:rPr>
              <a:pPr>
                <a:spcBef>
                  <a:spcPct val="0"/>
                </a:spcBef>
              </a:pPr>
              <a:t>10</a:t>
            </a:fld>
            <a:endParaRPr lang="en-US" altLang="es-ES">
              <a:latin typeface="Arial" panose="020B0604020202020204" pitchFamily="34" charset="0"/>
            </a:endParaRPr>
          </a:p>
        </p:txBody>
      </p:sp>
    </p:spTree>
    <p:extLst>
      <p:ext uri="{BB962C8B-B14F-4D97-AF65-F5344CB8AC3E}">
        <p14:creationId xmlns:p14="http://schemas.microsoft.com/office/powerpoint/2010/main" val="11840672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s-ES" altLang="es-ES" smtClean="0">
              <a:ea typeface="ＭＳ Ｐゴシック" panose="020B0600070205080204" pitchFamily="34" charset="-128"/>
            </a:endParaRPr>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5461147-870C-4D31-A941-B9305B2B8DBB}" type="slidenum">
              <a:rPr lang="en-US" altLang="es-ES">
                <a:latin typeface="Arial" panose="020B0604020202020204" pitchFamily="34" charset="0"/>
              </a:rPr>
              <a:pPr>
                <a:spcBef>
                  <a:spcPct val="0"/>
                </a:spcBef>
              </a:pPr>
              <a:t>11</a:t>
            </a:fld>
            <a:endParaRPr lang="en-US" altLang="es-ES">
              <a:latin typeface="Arial" panose="020B0604020202020204" pitchFamily="34" charset="0"/>
            </a:endParaRPr>
          </a:p>
        </p:txBody>
      </p:sp>
    </p:spTree>
    <p:extLst>
      <p:ext uri="{BB962C8B-B14F-4D97-AF65-F5344CB8AC3E}">
        <p14:creationId xmlns:p14="http://schemas.microsoft.com/office/powerpoint/2010/main" val="970468247"/>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png"/><Relationship Id="rId7" Type="http://schemas.openxmlformats.org/officeDocument/2006/relationships/hyperlink" Target="https://www.facebook.com/BSCCNS" TargetMode="External"/><Relationship Id="rId12"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4.png"/><Relationship Id="rId11" Type="http://schemas.openxmlformats.org/officeDocument/2006/relationships/hyperlink" Target="https://www.youtube.com/user/BSCCNS" TargetMode="External"/><Relationship Id="rId5" Type="http://schemas.openxmlformats.org/officeDocument/2006/relationships/hyperlink" Target="https://www.linkedin.com/company/barcelona-supercomputing-center" TargetMode="External"/><Relationship Id="rId10" Type="http://schemas.openxmlformats.org/officeDocument/2006/relationships/image" Target="../media/image6.png"/><Relationship Id="rId4" Type="http://schemas.openxmlformats.org/officeDocument/2006/relationships/image" Target="../media/image3.png"/><Relationship Id="rId9" Type="http://schemas.openxmlformats.org/officeDocument/2006/relationships/hyperlink" Target="https://twitter.com/bsc_cns" TargetMode="Externa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75" y="0"/>
            <a:ext cx="9140825" cy="701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Shape 5"/>
          <p:cNvSpPr txBox="1">
            <a:spLocks noChangeArrowheads="1"/>
          </p:cNvSpPr>
          <p:nvPr userDrawn="1"/>
        </p:nvSpPr>
        <p:spPr bwMode="auto">
          <a:xfrm>
            <a:off x="76200" y="182563"/>
            <a:ext cx="16002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spcBef>
                <a:spcPct val="0"/>
              </a:spcBef>
              <a:buFontTx/>
              <a:buNone/>
              <a:defRPr/>
            </a:pPr>
            <a:r>
              <a:rPr lang="es-ES" altLang="en-US" sz="1800" smtClean="0">
                <a:solidFill>
                  <a:srgbClr val="FFFFFF"/>
                </a:solidFill>
                <a:ea typeface="+mn-ea"/>
              </a:rPr>
              <a:t>www.bsc.es</a:t>
            </a:r>
            <a:endParaRPr lang="en-US" altLang="en-US" sz="1800" smtClean="0">
              <a:latin typeface="Calibri" pitchFamily="34" charset="0"/>
              <a:ea typeface="+mn-ea"/>
            </a:endParaRPr>
          </a:p>
        </p:txBody>
      </p:sp>
      <p:pic>
        <p:nvPicPr>
          <p:cNvPr id="4" name="Picture 11" descr="C:\Users\lbermude\Documents\Laura\PWP BSC\img_ok\logo.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209800" y="830263"/>
            <a:ext cx="4603750" cy="138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59"/>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838825" y="1025525"/>
            <a:ext cx="1012825" cy="52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hlinkClick r:id="rId5"/>
          </p:cNvPr>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5538788" y="6386513"/>
            <a:ext cx="42545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a:hlinkClick r:id="rId7"/>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6227763" y="6389688"/>
            <a:ext cx="393700"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a:hlinkClick r:id="rId9"/>
          </p:cNvPr>
          <p:cNvPicPr>
            <a:picLocks noChangeAspect="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6878638" y="6386513"/>
            <a:ext cx="447675"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a:hlinkClick r:id="rId11"/>
          </p:cNvPr>
          <p:cNvPicPr>
            <a:picLocks noChangeAspect="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7480300" y="6386513"/>
            <a:ext cx="763588"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194503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bjectives">
    <p:spTree>
      <p:nvGrpSpPr>
        <p:cNvPr id="1" name=""/>
        <p:cNvGrpSpPr/>
        <p:nvPr/>
      </p:nvGrpSpPr>
      <p:grpSpPr>
        <a:xfrm>
          <a:off x="0" y="0"/>
          <a:ext cx="0" cy="0"/>
          <a:chOff x="0" y="0"/>
          <a:chExt cx="0" cy="0"/>
        </a:xfrm>
      </p:grpSpPr>
      <p:pic>
        <p:nvPicPr>
          <p:cNvPr id="4" name="Picture 13" descr="D:\OLD\MisDocumentos\JASMINA\BSC-Corporative Design\BSC Template\cabecera2012-1600px.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8100" y="0"/>
            <a:ext cx="9290050"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Shape 3"/>
          <p:cNvSpPr txBox="1">
            <a:spLocks noChangeArrowheads="1"/>
          </p:cNvSpPr>
          <p:nvPr userDrawn="1"/>
        </p:nvSpPr>
        <p:spPr bwMode="auto">
          <a:xfrm>
            <a:off x="8458200" y="6505575"/>
            <a:ext cx="53340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r" eaLnBrk="1" hangingPunct="1">
              <a:defRPr/>
            </a:pPr>
            <a:fld id="{E9E0F721-F84E-4ACF-868D-7AB7D9512FF5}" type="slidenum">
              <a:rPr lang="en-US" altLang="es-ES" sz="1000" smtClean="0">
                <a:solidFill>
                  <a:srgbClr val="23589C"/>
                </a:solidFill>
              </a:rPr>
              <a:pPr algn="r" eaLnBrk="1" hangingPunct="1">
                <a:defRPr/>
              </a:pPr>
              <a:t>‹Nº›</a:t>
            </a:fld>
            <a:endParaRPr lang="en-US" altLang="es-ES" smtClean="0">
              <a:latin typeface="Calibri" panose="020F0502020204030204" pitchFamily="34" charset="0"/>
            </a:endParaRPr>
          </a:p>
        </p:txBody>
      </p:sp>
      <p:pic>
        <p:nvPicPr>
          <p:cNvPr id="6" name="Picture 11" descr="C:\Users\lbermude\Documents\Laura\PWP BSC\img_ok\logo.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732588" y="144463"/>
            <a:ext cx="193675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59"/>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8245475" y="125413"/>
            <a:ext cx="574675"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itle 16"/>
          <p:cNvSpPr>
            <a:spLocks noGrp="1" noChangeAspect="1"/>
          </p:cNvSpPr>
          <p:nvPr>
            <p:ph type="title"/>
          </p:nvPr>
        </p:nvSpPr>
        <p:spPr>
          <a:xfrm>
            <a:off x="396876" y="144432"/>
            <a:ext cx="6191348" cy="696944"/>
          </a:xfrm>
          <a:prstGeom prst="rect">
            <a:avLst/>
          </a:prstGeom>
        </p:spPr>
        <p:txBody>
          <a:bodyPr/>
          <a:lstStyle>
            <a:lvl1pPr algn="l">
              <a:defRPr sz="2800" baseline="0">
                <a:solidFill>
                  <a:schemeClr val="accent1"/>
                </a:solidFill>
                <a:latin typeface="+mj-lt"/>
              </a:defRPr>
            </a:lvl1pPr>
          </a:lstStyle>
          <a:p>
            <a:r>
              <a:rPr lang="en-US" dirty="0" smtClean="0"/>
              <a:t>Click to edit Master title style</a:t>
            </a:r>
            <a:endParaRPr lang="en-US" dirty="0"/>
          </a:p>
        </p:txBody>
      </p:sp>
      <p:sp>
        <p:nvSpPr>
          <p:cNvPr id="11" name="Text Placeholder 10"/>
          <p:cNvSpPr>
            <a:spLocks noGrp="1" noChangeAspect="1"/>
          </p:cNvSpPr>
          <p:nvPr>
            <p:ph type="body" sz="quarter" idx="10"/>
          </p:nvPr>
        </p:nvSpPr>
        <p:spPr>
          <a:xfrm>
            <a:off x="395535" y="985391"/>
            <a:ext cx="8329365" cy="5520184"/>
          </a:xfrm>
          <a:prstGeom prst="rect">
            <a:avLst/>
          </a:prstGeo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004855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graphics">
    <p:spTree>
      <p:nvGrpSpPr>
        <p:cNvPr id="1" name=""/>
        <p:cNvGrpSpPr/>
        <p:nvPr/>
      </p:nvGrpSpPr>
      <p:grpSpPr>
        <a:xfrm>
          <a:off x="0" y="0"/>
          <a:ext cx="0" cy="0"/>
          <a:chOff x="0" y="0"/>
          <a:chExt cx="0" cy="0"/>
        </a:xfrm>
      </p:grpSpPr>
      <p:pic>
        <p:nvPicPr>
          <p:cNvPr id="5" name="Picture 13" descr="D:\OLD\MisDocumentos\JASMINA\BSC-Corporative Design\BSC Template\cabecera2012-1600px.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8100" y="0"/>
            <a:ext cx="9290050"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Shape 3"/>
          <p:cNvSpPr txBox="1">
            <a:spLocks noChangeArrowheads="1"/>
          </p:cNvSpPr>
          <p:nvPr userDrawn="1"/>
        </p:nvSpPr>
        <p:spPr bwMode="auto">
          <a:xfrm>
            <a:off x="8458200" y="6505575"/>
            <a:ext cx="53340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r" eaLnBrk="1" hangingPunct="1">
              <a:defRPr/>
            </a:pPr>
            <a:fld id="{61CC3748-39B5-4A69-9D6F-87B6A9ED5CF7}" type="slidenum">
              <a:rPr lang="en-US" altLang="es-ES" sz="1000" smtClean="0">
                <a:solidFill>
                  <a:srgbClr val="23589C"/>
                </a:solidFill>
              </a:rPr>
              <a:pPr algn="r" eaLnBrk="1" hangingPunct="1">
                <a:defRPr/>
              </a:pPr>
              <a:t>‹Nº›</a:t>
            </a:fld>
            <a:endParaRPr lang="en-US" altLang="es-ES" smtClean="0">
              <a:latin typeface="Calibri" panose="020F0502020204030204" pitchFamily="34" charset="0"/>
            </a:endParaRPr>
          </a:p>
        </p:txBody>
      </p:sp>
      <p:pic>
        <p:nvPicPr>
          <p:cNvPr id="7" name="Picture 11" descr="C:\Users\lbermude\Documents\Laura\PWP BSC\img_ok\logo.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732588" y="144463"/>
            <a:ext cx="193675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59"/>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8245475" y="125413"/>
            <a:ext cx="574675"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itle 16"/>
          <p:cNvSpPr>
            <a:spLocks noGrp="1" noChangeAspect="1"/>
          </p:cNvSpPr>
          <p:nvPr>
            <p:ph type="title"/>
          </p:nvPr>
        </p:nvSpPr>
        <p:spPr>
          <a:xfrm>
            <a:off x="396876" y="144432"/>
            <a:ext cx="6191348" cy="696944"/>
          </a:xfrm>
          <a:prstGeom prst="rect">
            <a:avLst/>
          </a:prstGeom>
        </p:spPr>
        <p:txBody>
          <a:bodyPr/>
          <a:lstStyle>
            <a:lvl1pPr algn="l">
              <a:defRPr sz="2800" baseline="0">
                <a:solidFill>
                  <a:schemeClr val="accent1"/>
                </a:solidFill>
                <a:latin typeface="+mj-lt"/>
              </a:defRPr>
            </a:lvl1pPr>
          </a:lstStyle>
          <a:p>
            <a:r>
              <a:rPr lang="en-US" dirty="0" smtClean="0"/>
              <a:t>Click to edit Master title style</a:t>
            </a:r>
            <a:endParaRPr lang="en-US" dirty="0"/>
          </a:p>
        </p:txBody>
      </p:sp>
      <p:sp>
        <p:nvSpPr>
          <p:cNvPr id="9" name="Text Placeholder 10"/>
          <p:cNvSpPr>
            <a:spLocks noGrp="1" noChangeAspect="1"/>
          </p:cNvSpPr>
          <p:nvPr>
            <p:ph type="body" sz="quarter" idx="10"/>
          </p:nvPr>
        </p:nvSpPr>
        <p:spPr>
          <a:xfrm>
            <a:off x="395535" y="985391"/>
            <a:ext cx="8329365" cy="5520184"/>
          </a:xfrm>
          <a:prstGeom prst="rect">
            <a:avLst/>
          </a:prstGeo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hart Placeholder 3"/>
          <p:cNvSpPr>
            <a:spLocks noGrp="1" noChangeAspect="1"/>
          </p:cNvSpPr>
          <p:nvPr>
            <p:ph type="chart" sz="quarter" idx="11"/>
          </p:nvPr>
        </p:nvSpPr>
        <p:spPr>
          <a:xfrm>
            <a:off x="4572000" y="1997794"/>
            <a:ext cx="4152900" cy="4608512"/>
          </a:xfrm>
          <a:prstGeom prst="rect">
            <a:avLst/>
          </a:prstGeom>
        </p:spPr>
        <p:txBody>
          <a:bodyPr/>
          <a:lstStyle>
            <a:lvl1pPr marL="0" indent="0">
              <a:buNone/>
              <a:defRPr sz="1200"/>
            </a:lvl1pPr>
          </a:lstStyle>
          <a:p>
            <a:pPr lvl="0"/>
            <a:r>
              <a:rPr lang="en-US" noProof="0" smtClean="0"/>
              <a:t>Click icon to add chart</a:t>
            </a:r>
            <a:endParaRPr lang="es-ES" noProof="0" dirty="0" smtClean="0"/>
          </a:p>
        </p:txBody>
      </p:sp>
    </p:spTree>
    <p:extLst>
      <p:ext uri="{BB962C8B-B14F-4D97-AF65-F5344CB8AC3E}">
        <p14:creationId xmlns:p14="http://schemas.microsoft.com/office/powerpoint/2010/main" val="24409821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ext-picture">
    <p:spTree>
      <p:nvGrpSpPr>
        <p:cNvPr id="1" name=""/>
        <p:cNvGrpSpPr/>
        <p:nvPr/>
      </p:nvGrpSpPr>
      <p:grpSpPr>
        <a:xfrm>
          <a:off x="0" y="0"/>
          <a:ext cx="0" cy="0"/>
          <a:chOff x="0" y="0"/>
          <a:chExt cx="0" cy="0"/>
        </a:xfrm>
      </p:grpSpPr>
      <p:pic>
        <p:nvPicPr>
          <p:cNvPr id="5" name="Picture 13" descr="D:\OLD\MisDocumentos\JASMINA\BSC-Corporative Design\BSC Template\cabecera2012-1600px.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8100" y="0"/>
            <a:ext cx="9290050"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Shape 3"/>
          <p:cNvSpPr txBox="1">
            <a:spLocks noChangeArrowheads="1"/>
          </p:cNvSpPr>
          <p:nvPr userDrawn="1"/>
        </p:nvSpPr>
        <p:spPr bwMode="auto">
          <a:xfrm>
            <a:off x="8458200" y="6505575"/>
            <a:ext cx="53340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r" eaLnBrk="1" hangingPunct="1">
              <a:defRPr/>
            </a:pPr>
            <a:fld id="{9B99C030-58CC-483F-A182-3536826AC312}" type="slidenum">
              <a:rPr lang="en-US" altLang="es-ES" sz="1000" smtClean="0">
                <a:solidFill>
                  <a:srgbClr val="23589C"/>
                </a:solidFill>
              </a:rPr>
              <a:pPr algn="r" eaLnBrk="1" hangingPunct="1">
                <a:defRPr/>
              </a:pPr>
              <a:t>‹Nº›</a:t>
            </a:fld>
            <a:endParaRPr lang="en-US" altLang="es-ES" smtClean="0">
              <a:latin typeface="Calibri" panose="020F0502020204030204" pitchFamily="34" charset="0"/>
            </a:endParaRPr>
          </a:p>
        </p:txBody>
      </p:sp>
      <p:pic>
        <p:nvPicPr>
          <p:cNvPr id="7" name="Picture 11" descr="C:\Users\lbermude\Documents\Laura\PWP BSC\img_ok\logo.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732588" y="144463"/>
            <a:ext cx="193675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59"/>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8245475" y="125413"/>
            <a:ext cx="574675"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itle 16"/>
          <p:cNvSpPr>
            <a:spLocks noGrp="1"/>
          </p:cNvSpPr>
          <p:nvPr>
            <p:ph type="title"/>
          </p:nvPr>
        </p:nvSpPr>
        <p:spPr>
          <a:xfrm>
            <a:off x="396876" y="144432"/>
            <a:ext cx="6191348" cy="696944"/>
          </a:xfrm>
          <a:prstGeom prst="rect">
            <a:avLst/>
          </a:prstGeom>
        </p:spPr>
        <p:txBody>
          <a:bodyPr/>
          <a:lstStyle>
            <a:lvl1pPr algn="l">
              <a:defRPr sz="2800" baseline="0">
                <a:solidFill>
                  <a:schemeClr val="accent1"/>
                </a:solidFill>
                <a:latin typeface="+mj-lt"/>
              </a:defRPr>
            </a:lvl1pPr>
          </a:lstStyle>
          <a:p>
            <a:r>
              <a:rPr lang="en-US" dirty="0" smtClean="0"/>
              <a:t>Click to edit Master title style</a:t>
            </a:r>
            <a:endParaRPr lang="en-US" dirty="0"/>
          </a:p>
        </p:txBody>
      </p:sp>
      <p:sp>
        <p:nvSpPr>
          <p:cNvPr id="10" name="Picture Placeholder 9"/>
          <p:cNvSpPr>
            <a:spLocks noGrp="1" noChangeAspect="1"/>
          </p:cNvSpPr>
          <p:nvPr>
            <p:ph type="pic" sz="quarter" idx="11"/>
          </p:nvPr>
        </p:nvSpPr>
        <p:spPr>
          <a:xfrm>
            <a:off x="4572000" y="3221930"/>
            <a:ext cx="4152900" cy="3384376"/>
          </a:xfrm>
          <a:prstGeom prst="rect">
            <a:avLst/>
          </a:prstGeom>
        </p:spPr>
        <p:txBody>
          <a:bodyPr/>
          <a:lstStyle>
            <a:lvl1pPr marL="0" indent="0">
              <a:buNone/>
              <a:defRPr sz="1200"/>
            </a:lvl1pPr>
          </a:lstStyle>
          <a:p>
            <a:pPr lvl="0"/>
            <a:r>
              <a:rPr lang="en-US" noProof="0" smtClean="0"/>
              <a:t>Click icon to add picture</a:t>
            </a:r>
            <a:endParaRPr lang="en-US" noProof="0" dirty="0"/>
          </a:p>
        </p:txBody>
      </p:sp>
      <p:sp>
        <p:nvSpPr>
          <p:cNvPr id="9" name="Text Placeholder 10"/>
          <p:cNvSpPr>
            <a:spLocks noGrp="1" noChangeAspect="1"/>
          </p:cNvSpPr>
          <p:nvPr>
            <p:ph type="body" sz="quarter" idx="10"/>
          </p:nvPr>
        </p:nvSpPr>
        <p:spPr>
          <a:xfrm>
            <a:off x="395535" y="985391"/>
            <a:ext cx="8329365" cy="5520184"/>
          </a:xfrm>
          <a:prstGeom prst="rect">
            <a:avLst/>
          </a:prstGeo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783824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future-plans">
    <p:spTree>
      <p:nvGrpSpPr>
        <p:cNvPr id="1" name=""/>
        <p:cNvGrpSpPr/>
        <p:nvPr/>
      </p:nvGrpSpPr>
      <p:grpSpPr>
        <a:xfrm>
          <a:off x="0" y="0"/>
          <a:ext cx="0" cy="0"/>
          <a:chOff x="0" y="0"/>
          <a:chExt cx="0" cy="0"/>
        </a:xfrm>
      </p:grpSpPr>
      <p:sp>
        <p:nvSpPr>
          <p:cNvPr id="2" name="TextShape 1"/>
          <p:cNvSpPr txBox="1">
            <a:spLocks noChangeArrowheads="1"/>
          </p:cNvSpPr>
          <p:nvPr userDrawn="1"/>
        </p:nvSpPr>
        <p:spPr bwMode="auto">
          <a:xfrm>
            <a:off x="685800" y="2181225"/>
            <a:ext cx="7772400"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FontTx/>
              <a:buNone/>
              <a:defRPr/>
            </a:pPr>
            <a:r>
              <a:rPr lang="es-ES" altLang="en-US" sz="2800" smtClean="0">
                <a:solidFill>
                  <a:srgbClr val="FFFFFF"/>
                </a:solidFill>
                <a:ea typeface="+mn-ea"/>
              </a:rPr>
              <a:t>FUTURE PLANS</a:t>
            </a:r>
            <a:endParaRPr lang="en-US" altLang="en-US" sz="1800" smtClean="0">
              <a:latin typeface="Calibri" pitchFamily="34" charset="0"/>
              <a:ea typeface="+mn-ea"/>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9140825" cy="701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Shape 1"/>
          <p:cNvSpPr txBox="1">
            <a:spLocks noChangeAspect="1" noChangeArrowheads="1"/>
          </p:cNvSpPr>
          <p:nvPr userDrawn="1"/>
        </p:nvSpPr>
        <p:spPr bwMode="auto">
          <a:xfrm>
            <a:off x="838200" y="2333625"/>
            <a:ext cx="7772400"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FontTx/>
              <a:buNone/>
              <a:defRPr/>
            </a:pPr>
            <a:r>
              <a:rPr lang="es-ES" altLang="en-US" sz="2800" dirty="0" smtClean="0">
                <a:solidFill>
                  <a:srgbClr val="FFFFFF"/>
                </a:solidFill>
                <a:ea typeface="+mn-ea"/>
              </a:rPr>
              <a:t>MAIN RESEARCH LINES &amp; RESULTS</a:t>
            </a:r>
            <a:endParaRPr lang="en-US" altLang="en-US" sz="1800" dirty="0" smtClean="0">
              <a:latin typeface="Calibri" pitchFamily="34" charset="0"/>
              <a:ea typeface="+mn-ea"/>
            </a:endParaRPr>
          </a:p>
        </p:txBody>
      </p:sp>
    </p:spTree>
    <p:extLst>
      <p:ext uri="{BB962C8B-B14F-4D97-AF65-F5344CB8AC3E}">
        <p14:creationId xmlns:p14="http://schemas.microsoft.com/office/powerpoint/2010/main" val="14908419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uture-plans">
    <p:spTree>
      <p:nvGrpSpPr>
        <p:cNvPr id="1" name=""/>
        <p:cNvGrpSpPr/>
        <p:nvPr/>
      </p:nvGrpSpPr>
      <p:grpSpPr>
        <a:xfrm>
          <a:off x="0" y="0"/>
          <a:ext cx="0" cy="0"/>
          <a:chOff x="0" y="0"/>
          <a:chExt cx="0" cy="0"/>
        </a:xfrm>
      </p:grpSpPr>
      <p:sp>
        <p:nvSpPr>
          <p:cNvPr id="2" name="TextShape 1"/>
          <p:cNvSpPr txBox="1">
            <a:spLocks noChangeArrowheads="1"/>
          </p:cNvSpPr>
          <p:nvPr userDrawn="1"/>
        </p:nvSpPr>
        <p:spPr bwMode="auto">
          <a:xfrm>
            <a:off x="685800" y="2181225"/>
            <a:ext cx="7772400"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FontTx/>
              <a:buNone/>
              <a:defRPr/>
            </a:pPr>
            <a:r>
              <a:rPr lang="es-ES" altLang="en-US" sz="2800" smtClean="0">
                <a:solidFill>
                  <a:srgbClr val="FFFFFF"/>
                </a:solidFill>
                <a:ea typeface="+mn-ea"/>
              </a:rPr>
              <a:t>FUTURE PLANS</a:t>
            </a:r>
            <a:endParaRPr lang="en-US" altLang="en-US" sz="1800" smtClean="0">
              <a:latin typeface="Calibri" pitchFamily="34" charset="0"/>
              <a:ea typeface="+mn-ea"/>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9140825" cy="701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Shape 1"/>
          <p:cNvSpPr txBox="1">
            <a:spLocks noChangeAspect="1" noChangeArrowheads="1"/>
          </p:cNvSpPr>
          <p:nvPr userDrawn="1"/>
        </p:nvSpPr>
        <p:spPr bwMode="auto">
          <a:xfrm>
            <a:off x="838200" y="2333625"/>
            <a:ext cx="7772400"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FontTx/>
              <a:buNone/>
              <a:defRPr/>
            </a:pPr>
            <a:r>
              <a:rPr lang="es-ES" altLang="en-US" sz="2800" dirty="0" smtClean="0">
                <a:solidFill>
                  <a:srgbClr val="FFFFFF"/>
                </a:solidFill>
                <a:ea typeface="+mn-ea"/>
              </a:rPr>
              <a:t>FUTURE PLANS</a:t>
            </a:r>
            <a:endParaRPr lang="en-US" altLang="en-US" sz="1800" dirty="0" smtClean="0">
              <a:latin typeface="Calibri" pitchFamily="34" charset="0"/>
              <a:ea typeface="+mn-ea"/>
            </a:endParaRPr>
          </a:p>
        </p:txBody>
      </p:sp>
    </p:spTree>
    <p:extLst>
      <p:ext uri="{BB962C8B-B14F-4D97-AF65-F5344CB8AC3E}">
        <p14:creationId xmlns:p14="http://schemas.microsoft.com/office/powerpoint/2010/main" val="34279282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ransition slide1">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9140825" cy="701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Shape 3"/>
          <p:cNvSpPr txBox="1">
            <a:spLocks noChangeAspect="1" noChangeArrowheads="1"/>
          </p:cNvSpPr>
          <p:nvPr userDrawn="1"/>
        </p:nvSpPr>
        <p:spPr bwMode="auto">
          <a:xfrm>
            <a:off x="76200" y="182563"/>
            <a:ext cx="16002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spcBef>
                <a:spcPct val="0"/>
              </a:spcBef>
              <a:buFontTx/>
              <a:buNone/>
              <a:defRPr/>
            </a:pPr>
            <a:r>
              <a:rPr lang="es-ES" altLang="en-US" sz="1800" dirty="0" smtClean="0">
                <a:solidFill>
                  <a:srgbClr val="FFFFFF"/>
                </a:solidFill>
                <a:ea typeface="+mn-ea"/>
              </a:rPr>
              <a:t>www.bsc.es</a:t>
            </a:r>
            <a:endParaRPr lang="en-US" altLang="en-US" sz="1800" dirty="0" smtClean="0">
              <a:latin typeface="Calibri" pitchFamily="34" charset="0"/>
              <a:ea typeface="+mn-ea"/>
            </a:endParaRPr>
          </a:p>
        </p:txBody>
      </p:sp>
      <p:pic>
        <p:nvPicPr>
          <p:cNvPr id="5" name="Picture 11" descr="C:\Users\lbermude\Documents\Laura\PWP BSC\img_ok\logo.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5292725" y="185738"/>
            <a:ext cx="3306763" cy="99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59"/>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885113" y="176213"/>
            <a:ext cx="8302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8 Título"/>
          <p:cNvSpPr>
            <a:spLocks noGrp="1" noChangeAspect="1"/>
          </p:cNvSpPr>
          <p:nvPr>
            <p:ph type="title"/>
          </p:nvPr>
        </p:nvSpPr>
        <p:spPr>
          <a:xfrm>
            <a:off x="457200" y="3176996"/>
            <a:ext cx="8229600" cy="665931"/>
          </a:xfrm>
          <a:prstGeom prst="rect">
            <a:avLst/>
          </a:prstGeom>
        </p:spPr>
        <p:txBody>
          <a:bodyPr/>
          <a:lstStyle>
            <a:lvl1pPr>
              <a:defRPr sz="3200" baseline="0">
                <a:solidFill>
                  <a:schemeClr val="accent1"/>
                </a:solidFill>
              </a:defRPr>
            </a:lvl1pPr>
          </a:lstStyle>
          <a:p>
            <a:r>
              <a:rPr lang="es-ES" dirty="0" smtClean="0"/>
              <a:t>Haga clic para modificar el estilo de título del patrón</a:t>
            </a:r>
            <a:endParaRPr lang="es-ES" dirty="0"/>
          </a:p>
        </p:txBody>
      </p:sp>
    </p:spTree>
    <p:extLst>
      <p:ext uri="{BB962C8B-B14F-4D97-AF65-F5344CB8AC3E}">
        <p14:creationId xmlns:p14="http://schemas.microsoft.com/office/powerpoint/2010/main" val="32937245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ransition-slide-2">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9140825" cy="701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1" descr="C:\Users\lbermude\Documents\Laura\PWP BSC\img_ok\logo.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476375" y="1584325"/>
            <a:ext cx="6191250" cy="185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59"/>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200775" y="1690688"/>
            <a:ext cx="1555750" cy="80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Shape 3"/>
          <p:cNvSpPr txBox="1">
            <a:spLocks noChangeAspect="1" noChangeArrowheads="1"/>
          </p:cNvSpPr>
          <p:nvPr userDrawn="1"/>
        </p:nvSpPr>
        <p:spPr bwMode="auto">
          <a:xfrm>
            <a:off x="76200" y="182563"/>
            <a:ext cx="16002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spcBef>
                <a:spcPct val="0"/>
              </a:spcBef>
              <a:buFontTx/>
              <a:buNone/>
              <a:defRPr/>
            </a:pPr>
            <a:r>
              <a:rPr lang="es-ES" altLang="en-US" sz="1800" dirty="0" smtClean="0">
                <a:solidFill>
                  <a:srgbClr val="FFFFFF"/>
                </a:solidFill>
                <a:ea typeface="+mn-ea"/>
              </a:rPr>
              <a:t>www.bsc.es</a:t>
            </a:r>
            <a:endParaRPr lang="en-US" altLang="en-US" sz="1800" dirty="0" smtClean="0">
              <a:latin typeface="Calibri" pitchFamily="34" charset="0"/>
              <a:ea typeface="+mn-ea"/>
            </a:endParaRPr>
          </a:p>
        </p:txBody>
      </p:sp>
      <p:sp>
        <p:nvSpPr>
          <p:cNvPr id="9" name="8 Título"/>
          <p:cNvSpPr>
            <a:spLocks noGrp="1" noChangeAspect="1"/>
          </p:cNvSpPr>
          <p:nvPr>
            <p:ph type="title"/>
          </p:nvPr>
        </p:nvSpPr>
        <p:spPr>
          <a:xfrm>
            <a:off x="3819339" y="4806106"/>
            <a:ext cx="4762872" cy="720080"/>
          </a:xfrm>
          <a:prstGeom prst="rect">
            <a:avLst/>
          </a:prstGeom>
        </p:spPr>
        <p:txBody>
          <a:bodyPr/>
          <a:lstStyle>
            <a:lvl1pPr algn="r">
              <a:defRPr sz="2800" baseline="0">
                <a:solidFill>
                  <a:schemeClr val="accent1"/>
                </a:solidFill>
              </a:defRPr>
            </a:lvl1pPr>
          </a:lstStyle>
          <a:p>
            <a:r>
              <a:rPr lang="es-ES" dirty="0" smtClean="0"/>
              <a:t>Haga clic para modificar el estilo de título del patrón</a:t>
            </a:r>
            <a:endParaRPr lang="es-ES" dirty="0"/>
          </a:p>
        </p:txBody>
      </p:sp>
    </p:spTree>
    <p:extLst>
      <p:ext uri="{BB962C8B-B14F-4D97-AF65-F5344CB8AC3E}">
        <p14:creationId xmlns:p14="http://schemas.microsoft.com/office/powerpoint/2010/main" val="9505768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ank-you">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9140825" cy="701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Shape 3"/>
          <p:cNvSpPr txBox="1">
            <a:spLocks noChangeAspect="1" noChangeArrowheads="1"/>
          </p:cNvSpPr>
          <p:nvPr userDrawn="1"/>
        </p:nvSpPr>
        <p:spPr bwMode="auto">
          <a:xfrm>
            <a:off x="76200" y="182563"/>
            <a:ext cx="16002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spcBef>
                <a:spcPct val="0"/>
              </a:spcBef>
              <a:buFontTx/>
              <a:buNone/>
              <a:defRPr/>
            </a:pPr>
            <a:r>
              <a:rPr lang="es-ES" altLang="en-US" sz="1800" dirty="0" smtClean="0">
                <a:solidFill>
                  <a:srgbClr val="FFFFFF"/>
                </a:solidFill>
                <a:ea typeface="+mn-ea"/>
              </a:rPr>
              <a:t>www.bsc.es</a:t>
            </a:r>
            <a:endParaRPr lang="en-US" altLang="en-US" sz="1800" dirty="0" smtClean="0">
              <a:latin typeface="Calibri" pitchFamily="34" charset="0"/>
              <a:ea typeface="+mn-ea"/>
            </a:endParaRPr>
          </a:p>
        </p:txBody>
      </p:sp>
      <p:pic>
        <p:nvPicPr>
          <p:cNvPr id="4" name="Picture 11" descr="C:\Users\lbermude\Documents\Laura\PWP BSC\img_ok\logo.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43213" y="2016125"/>
            <a:ext cx="3306762" cy="99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59"/>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435600" y="2006600"/>
            <a:ext cx="83026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774521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979" r:id="rId1"/>
    <p:sldLayoutId id="2147484980" r:id="rId2"/>
    <p:sldLayoutId id="2147484981" r:id="rId3"/>
    <p:sldLayoutId id="2147484982" r:id="rId4"/>
    <p:sldLayoutId id="2147484983" r:id="rId5"/>
    <p:sldLayoutId id="2147484984" r:id="rId6"/>
    <p:sldLayoutId id="2147484985" r:id="rId7"/>
    <p:sldLayoutId id="2147484986" r:id="rId8"/>
    <p:sldLayoutId id="2147484987" r:id="rId9"/>
  </p:sldLayoutIdLst>
  <p:timing>
    <p:tnLst>
      <p:par>
        <p:cTn id="1" dur="indefinite" restart="never" nodeType="tmRoot"/>
      </p:par>
    </p:tnLst>
  </p:timing>
  <p:hf sldNum="0" hdr="0" ftr="0" dt="0"/>
  <p:txStyles>
    <p:titleStyle>
      <a:lvl1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Arial" pitchFamily="34" charset="0"/>
          <a:ea typeface="ＭＳ Ｐゴシック" charset="0"/>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Arial" pitchFamily="34" charset="0"/>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Arial" pitchFamily="34" charset="0"/>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Arial" pitchFamily="34" charset="0"/>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Arial" pitchFamily="34" charset="0"/>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Arial" pitchFamily="34" charset="0"/>
        </a:defRPr>
      </a:lvl6pPr>
      <a:lvl7pPr marL="2971800" indent="-228600" algn="l" rtl="0" eaLnBrk="0" fontAlgn="base" hangingPunct="0">
        <a:spcBef>
          <a:spcPct val="20000"/>
        </a:spcBef>
        <a:spcAft>
          <a:spcPct val="0"/>
        </a:spcAft>
        <a:buChar char="»"/>
        <a:defRPr sz="2000">
          <a:solidFill>
            <a:schemeClr val="tx1"/>
          </a:solidFill>
          <a:latin typeface="Arial" pitchFamily="34" charset="0"/>
        </a:defRPr>
      </a:lvl7pPr>
      <a:lvl8pPr marL="3429000" indent="-228600" algn="l" rtl="0" eaLnBrk="0" fontAlgn="base" hangingPunct="0">
        <a:spcBef>
          <a:spcPct val="20000"/>
        </a:spcBef>
        <a:spcAft>
          <a:spcPct val="0"/>
        </a:spcAft>
        <a:buChar char="»"/>
        <a:defRPr sz="2000">
          <a:solidFill>
            <a:schemeClr val="tx1"/>
          </a:solidFill>
          <a:latin typeface="Arial" pitchFamily="34" charset="0"/>
        </a:defRPr>
      </a:lvl8pPr>
      <a:lvl9pPr marL="3886200" indent="-228600" algn="l" rtl="0" eaLnBrk="0" fontAlgn="base" hangingPunct="0">
        <a:spcBef>
          <a:spcPct val="20000"/>
        </a:spcBef>
        <a:spcAft>
          <a:spcPct val="0"/>
        </a:spcAft>
        <a:buChar char="»"/>
        <a:defRPr sz="2000">
          <a:solidFill>
            <a:schemeClr val="tx1"/>
          </a:solidFill>
          <a:latin typeface="Arial" pitchFamily="34" charset="0"/>
        </a:defRPr>
      </a:lvl9pPr>
    </p:bodyStyle>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1.gif"/><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35.png"/><Relationship Id="rId5" Type="http://schemas.openxmlformats.org/officeDocument/2006/relationships/image" Target="../media/image37.jpeg"/><Relationship Id="rId4" Type="http://schemas.openxmlformats.org/officeDocument/2006/relationships/image" Target="../media/image36.jpeg"/></Relationships>
</file>

<file path=ppt/slides/_rels/slide1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image" Target="../media/image40.gif"/><Relationship Id="rId4" Type="http://schemas.openxmlformats.org/officeDocument/2006/relationships/image" Target="../media/image39.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jpeg"/><Relationship Id="rId7" Type="http://schemas.openxmlformats.org/officeDocument/2006/relationships/image" Target="../media/image46.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43.jpeg"/><Relationship Id="rId9" Type="http://schemas.openxmlformats.org/officeDocument/2006/relationships/image" Target="../media/image48.png"/></Relationships>
</file>

<file path=ppt/slides/_rels/slide1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50.png"/></Relationships>
</file>

<file path=ppt/slides/_rels/slide18.xml.rels><?xml version="1.0" encoding="UTF-8" standalone="yes"?>
<Relationships xmlns="http://schemas.openxmlformats.org/package/2006/relationships"><Relationship Id="rId8" Type="http://schemas.openxmlformats.org/officeDocument/2006/relationships/image" Target="../media/image54.jpeg"/><Relationship Id="rId3" Type="http://schemas.openxmlformats.org/officeDocument/2006/relationships/image" Target="../media/image51.png"/><Relationship Id="rId7" Type="http://schemas.openxmlformats.org/officeDocument/2006/relationships/image" Target="../media/image53.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52.png"/><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20.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3" Type="http://schemas.openxmlformats.org/officeDocument/2006/relationships/image" Target="../media/image71.jpeg"/><Relationship Id="rId18" Type="http://schemas.openxmlformats.org/officeDocument/2006/relationships/image" Target="../media/image76.png"/><Relationship Id="rId26" Type="http://schemas.openxmlformats.org/officeDocument/2006/relationships/image" Target="../media/image84.emf"/><Relationship Id="rId21" Type="http://schemas.openxmlformats.org/officeDocument/2006/relationships/image" Target="../media/image79.jpeg"/><Relationship Id="rId34" Type="http://schemas.openxmlformats.org/officeDocument/2006/relationships/image" Target="../media/image90.png"/><Relationship Id="rId7" Type="http://schemas.openxmlformats.org/officeDocument/2006/relationships/image" Target="../media/image65.png"/><Relationship Id="rId12" Type="http://schemas.openxmlformats.org/officeDocument/2006/relationships/image" Target="../media/image70.png"/><Relationship Id="rId17" Type="http://schemas.openxmlformats.org/officeDocument/2006/relationships/image" Target="../media/image75.png"/><Relationship Id="rId25" Type="http://schemas.openxmlformats.org/officeDocument/2006/relationships/image" Target="../media/image83.jpeg"/><Relationship Id="rId33" Type="http://schemas.openxmlformats.org/officeDocument/2006/relationships/image" Target="../media/image30.png"/><Relationship Id="rId2" Type="http://schemas.openxmlformats.org/officeDocument/2006/relationships/image" Target="../media/image60.png"/><Relationship Id="rId16" Type="http://schemas.openxmlformats.org/officeDocument/2006/relationships/image" Target="../media/image74.png"/><Relationship Id="rId20" Type="http://schemas.openxmlformats.org/officeDocument/2006/relationships/image" Target="../media/image78.png"/><Relationship Id="rId29" Type="http://schemas.openxmlformats.org/officeDocument/2006/relationships/image" Target="../media/image87.png"/><Relationship Id="rId1" Type="http://schemas.openxmlformats.org/officeDocument/2006/relationships/slideLayout" Target="../slideLayouts/slideLayout3.xml"/><Relationship Id="rId6" Type="http://schemas.openxmlformats.org/officeDocument/2006/relationships/image" Target="../media/image64.png"/><Relationship Id="rId11" Type="http://schemas.openxmlformats.org/officeDocument/2006/relationships/image" Target="../media/image69.png"/><Relationship Id="rId24" Type="http://schemas.openxmlformats.org/officeDocument/2006/relationships/image" Target="../media/image82.jpeg"/><Relationship Id="rId32" Type="http://schemas.openxmlformats.org/officeDocument/2006/relationships/image" Target="../media/image89.png"/><Relationship Id="rId37" Type="http://schemas.openxmlformats.org/officeDocument/2006/relationships/image" Target="../media/image93.png"/><Relationship Id="rId5" Type="http://schemas.openxmlformats.org/officeDocument/2006/relationships/image" Target="../media/image63.png"/><Relationship Id="rId15" Type="http://schemas.openxmlformats.org/officeDocument/2006/relationships/image" Target="../media/image73.png"/><Relationship Id="rId23" Type="http://schemas.openxmlformats.org/officeDocument/2006/relationships/image" Target="../media/image81.png"/><Relationship Id="rId28" Type="http://schemas.openxmlformats.org/officeDocument/2006/relationships/image" Target="../media/image86.png"/><Relationship Id="rId36" Type="http://schemas.openxmlformats.org/officeDocument/2006/relationships/image" Target="../media/image92.jpeg"/><Relationship Id="rId10" Type="http://schemas.openxmlformats.org/officeDocument/2006/relationships/image" Target="../media/image68.png"/><Relationship Id="rId19" Type="http://schemas.openxmlformats.org/officeDocument/2006/relationships/image" Target="../media/image77.jpeg"/><Relationship Id="rId31" Type="http://schemas.openxmlformats.org/officeDocument/2006/relationships/image" Target="../media/image29.png"/><Relationship Id="rId4" Type="http://schemas.openxmlformats.org/officeDocument/2006/relationships/image" Target="../media/image62.png"/><Relationship Id="rId9" Type="http://schemas.openxmlformats.org/officeDocument/2006/relationships/image" Target="../media/image67.png"/><Relationship Id="rId14" Type="http://schemas.openxmlformats.org/officeDocument/2006/relationships/image" Target="../media/image72.png"/><Relationship Id="rId22" Type="http://schemas.openxmlformats.org/officeDocument/2006/relationships/image" Target="../media/image80.png"/><Relationship Id="rId27" Type="http://schemas.openxmlformats.org/officeDocument/2006/relationships/image" Target="../media/image85.png"/><Relationship Id="rId30" Type="http://schemas.openxmlformats.org/officeDocument/2006/relationships/image" Target="../media/image88.png"/><Relationship Id="rId35" Type="http://schemas.openxmlformats.org/officeDocument/2006/relationships/image" Target="../media/image91.png"/><Relationship Id="rId8" Type="http://schemas.openxmlformats.org/officeDocument/2006/relationships/image" Target="../media/image66.png"/><Relationship Id="rId3" Type="http://schemas.openxmlformats.org/officeDocument/2006/relationships/image" Target="../media/image61.png"/></Relationships>
</file>

<file path=ppt/slides/_rels/slide24.xml.rels><?xml version="1.0" encoding="UTF-8" standalone="yes"?>
<Relationships xmlns="http://schemas.openxmlformats.org/package/2006/relationships"><Relationship Id="rId8" Type="http://schemas.openxmlformats.org/officeDocument/2006/relationships/image" Target="../media/image100.jpeg"/><Relationship Id="rId13" Type="http://schemas.openxmlformats.org/officeDocument/2006/relationships/image" Target="../media/image105.png"/><Relationship Id="rId18" Type="http://schemas.openxmlformats.org/officeDocument/2006/relationships/image" Target="../media/image110.png"/><Relationship Id="rId26" Type="http://schemas.openxmlformats.org/officeDocument/2006/relationships/image" Target="../media/image118.png"/><Relationship Id="rId3" Type="http://schemas.openxmlformats.org/officeDocument/2006/relationships/image" Target="../media/image95.png"/><Relationship Id="rId21" Type="http://schemas.openxmlformats.org/officeDocument/2006/relationships/image" Target="../media/image113.png"/><Relationship Id="rId7" Type="http://schemas.openxmlformats.org/officeDocument/2006/relationships/image" Target="../media/image99.jpeg"/><Relationship Id="rId12" Type="http://schemas.openxmlformats.org/officeDocument/2006/relationships/image" Target="../media/image104.png"/><Relationship Id="rId17" Type="http://schemas.openxmlformats.org/officeDocument/2006/relationships/image" Target="../media/image109.jpeg"/><Relationship Id="rId25" Type="http://schemas.openxmlformats.org/officeDocument/2006/relationships/image" Target="../media/image117.png"/><Relationship Id="rId2" Type="http://schemas.openxmlformats.org/officeDocument/2006/relationships/image" Target="../media/image94.jpeg"/><Relationship Id="rId16" Type="http://schemas.openxmlformats.org/officeDocument/2006/relationships/image" Target="../media/image108.jpeg"/><Relationship Id="rId20" Type="http://schemas.openxmlformats.org/officeDocument/2006/relationships/image" Target="../media/image112.png"/><Relationship Id="rId1" Type="http://schemas.openxmlformats.org/officeDocument/2006/relationships/slideLayout" Target="../slideLayouts/slideLayout3.xml"/><Relationship Id="rId6" Type="http://schemas.openxmlformats.org/officeDocument/2006/relationships/image" Target="../media/image98.png"/><Relationship Id="rId11" Type="http://schemas.openxmlformats.org/officeDocument/2006/relationships/image" Target="../media/image103.jpeg"/><Relationship Id="rId24" Type="http://schemas.openxmlformats.org/officeDocument/2006/relationships/image" Target="../media/image116.png"/><Relationship Id="rId5" Type="http://schemas.openxmlformats.org/officeDocument/2006/relationships/image" Target="../media/image97.jpeg"/><Relationship Id="rId15" Type="http://schemas.openxmlformats.org/officeDocument/2006/relationships/image" Target="../media/image107.jpeg"/><Relationship Id="rId23" Type="http://schemas.openxmlformats.org/officeDocument/2006/relationships/image" Target="../media/image115.gif"/><Relationship Id="rId10" Type="http://schemas.openxmlformats.org/officeDocument/2006/relationships/image" Target="../media/image102.png"/><Relationship Id="rId19" Type="http://schemas.openxmlformats.org/officeDocument/2006/relationships/image" Target="../media/image111.png"/><Relationship Id="rId4" Type="http://schemas.openxmlformats.org/officeDocument/2006/relationships/image" Target="../media/image96.jpeg"/><Relationship Id="rId9" Type="http://schemas.openxmlformats.org/officeDocument/2006/relationships/image" Target="../media/image101.png"/><Relationship Id="rId14" Type="http://schemas.openxmlformats.org/officeDocument/2006/relationships/image" Target="../media/image106.png"/><Relationship Id="rId22" Type="http://schemas.openxmlformats.org/officeDocument/2006/relationships/image" Target="../media/image114.png"/><Relationship Id="rId27" Type="http://schemas.openxmlformats.org/officeDocument/2006/relationships/image" Target="../media/image11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20.gif"/><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30.png"/><Relationship Id="rId3" Type="http://schemas.openxmlformats.org/officeDocument/2006/relationships/image" Target="../media/image23.png"/><Relationship Id="rId7" Type="http://schemas.openxmlformats.org/officeDocument/2006/relationships/hyperlink" Target="https://itunes.apple.com/za/app/caliope/id734538360?mt=8" TargetMode="External"/><Relationship Id="rId12"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24.png"/><Relationship Id="rId11" Type="http://schemas.openxmlformats.org/officeDocument/2006/relationships/image" Target="../media/image28.png"/><Relationship Id="rId5" Type="http://schemas.openxmlformats.org/officeDocument/2006/relationships/hyperlink" Target="https://play.google.com/store/apps/details?id=es.bsc.earthscience.caliope" TargetMode="External"/><Relationship Id="rId10" Type="http://schemas.openxmlformats.org/officeDocument/2006/relationships/image" Target="../media/image27.gif"/><Relationship Id="rId4" Type="http://schemas.openxmlformats.org/officeDocument/2006/relationships/hyperlink" Target="http://www.bsc.es/caliope" TargetMode="External"/><Relationship Id="rId9" Type="http://schemas.openxmlformats.org/officeDocument/2006/relationships/image" Target="../media/image26.gi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290" name="TextShape 1"/>
          <p:cNvSpPr txBox="1">
            <a:spLocks noChangeArrowheads="1"/>
          </p:cNvSpPr>
          <p:nvPr/>
        </p:nvSpPr>
        <p:spPr bwMode="auto">
          <a:xfrm>
            <a:off x="6372200" y="196850"/>
            <a:ext cx="2624163"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r" eaLnBrk="1" hangingPunct="1"/>
            <a:r>
              <a:rPr lang="en-US" altLang="es-ES" sz="1400" dirty="0">
                <a:solidFill>
                  <a:srgbClr val="FFFFFF"/>
                </a:solidFill>
                <a:latin typeface="Calibri" panose="020F0502020204030204" pitchFamily="34" charset="0"/>
              </a:rPr>
              <a:t>Barcelona, </a:t>
            </a:r>
            <a:r>
              <a:rPr lang="en-US" altLang="es-ES" sz="1400" dirty="0" smtClean="0">
                <a:solidFill>
                  <a:srgbClr val="FFFFFF"/>
                </a:solidFill>
                <a:latin typeface="Calibri" panose="020F0502020204030204" pitchFamily="34" charset="0"/>
              </a:rPr>
              <a:t>14 January 2016</a:t>
            </a:r>
            <a:endParaRPr lang="en-US" altLang="es-ES" dirty="0">
              <a:latin typeface="Calibri" panose="020F0502020204030204" pitchFamily="34" charset="0"/>
            </a:endParaRPr>
          </a:p>
        </p:txBody>
      </p:sp>
      <p:sp>
        <p:nvSpPr>
          <p:cNvPr id="12291" name="TextShape 2"/>
          <p:cNvSpPr txBox="1">
            <a:spLocks noChangeArrowheads="1"/>
          </p:cNvSpPr>
          <p:nvPr/>
        </p:nvSpPr>
        <p:spPr bwMode="auto">
          <a:xfrm>
            <a:off x="685800" y="3005906"/>
            <a:ext cx="7772400"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1"/>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s-ES" altLang="es-ES" sz="3200" b="1" dirty="0">
                <a:solidFill>
                  <a:srgbClr val="FFFFFF"/>
                </a:solidFill>
              </a:rPr>
              <a:t>EARTH SYSTEM </a:t>
            </a:r>
            <a:r>
              <a:rPr lang="es-ES" altLang="es-ES" sz="3200" b="1" dirty="0" smtClean="0">
                <a:solidFill>
                  <a:srgbClr val="FFFFFF"/>
                </a:solidFill>
              </a:rPr>
              <a:t>SERVICES</a:t>
            </a:r>
          </a:p>
          <a:p>
            <a:pPr algn="ctr" eaLnBrk="1" hangingPunct="1"/>
            <a:r>
              <a:rPr lang="es-ES" altLang="es-ES" sz="3200" b="1" dirty="0" smtClean="0">
                <a:solidFill>
                  <a:srgbClr val="FFFFFF"/>
                </a:solidFill>
              </a:rPr>
              <a:t> </a:t>
            </a:r>
          </a:p>
          <a:p>
            <a:pPr algn="ctr" eaLnBrk="1" hangingPunct="1"/>
            <a:r>
              <a:rPr lang="es-ES" altLang="es-ES" sz="3200" dirty="0" err="1">
                <a:solidFill>
                  <a:srgbClr val="FFFFFF"/>
                </a:solidFill>
              </a:rPr>
              <a:t>Earth</a:t>
            </a:r>
            <a:r>
              <a:rPr lang="es-ES" altLang="es-ES" sz="3200" dirty="0">
                <a:solidFill>
                  <a:srgbClr val="FFFFFF"/>
                </a:solidFill>
              </a:rPr>
              <a:t> </a:t>
            </a:r>
            <a:r>
              <a:rPr lang="es-ES" altLang="es-ES" sz="3200" dirty="0" err="1">
                <a:solidFill>
                  <a:srgbClr val="FFFFFF"/>
                </a:solidFill>
              </a:rPr>
              <a:t>Sciences</a:t>
            </a:r>
            <a:r>
              <a:rPr lang="es-ES" altLang="es-ES" sz="3200" dirty="0">
                <a:solidFill>
                  <a:srgbClr val="FFFFFF"/>
                </a:solidFill>
              </a:rPr>
              <a:t> </a:t>
            </a:r>
            <a:r>
              <a:rPr lang="es-ES" altLang="es-ES" sz="3200" dirty="0" err="1">
                <a:solidFill>
                  <a:srgbClr val="FFFFFF"/>
                </a:solidFill>
              </a:rPr>
              <a:t>Department</a:t>
            </a:r>
            <a:r>
              <a:rPr lang="es-ES" altLang="es-ES" sz="3200" dirty="0">
                <a:solidFill>
                  <a:srgbClr val="FFFFFF"/>
                </a:solidFill>
              </a:rPr>
              <a:t> at BSC</a:t>
            </a:r>
          </a:p>
          <a:p>
            <a:pPr algn="ctr" eaLnBrk="1" hangingPunct="1"/>
            <a:endParaRPr lang="es-ES" altLang="es-ES" sz="3200" b="1" dirty="0">
              <a:solidFill>
                <a:srgbClr val="FFFFFF"/>
              </a:solidFill>
            </a:endParaRPr>
          </a:p>
        </p:txBody>
      </p:sp>
      <p:sp>
        <p:nvSpPr>
          <p:cNvPr id="12293" name="TextShape 4"/>
          <p:cNvSpPr txBox="1">
            <a:spLocks noChangeArrowheads="1"/>
          </p:cNvSpPr>
          <p:nvPr/>
        </p:nvSpPr>
        <p:spPr bwMode="auto">
          <a:xfrm>
            <a:off x="1350963" y="5170488"/>
            <a:ext cx="6677421"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s-ES" altLang="es-ES" dirty="0" smtClean="0">
                <a:solidFill>
                  <a:srgbClr val="FFFFFF"/>
                </a:solidFill>
              </a:rPr>
              <a:t>Francisco Doblas-Reyes, Albert </a:t>
            </a:r>
            <a:r>
              <a:rPr lang="es-ES" altLang="es-ES" dirty="0">
                <a:solidFill>
                  <a:srgbClr val="FFFFFF"/>
                </a:solidFill>
              </a:rPr>
              <a:t>Soret </a:t>
            </a:r>
            <a:r>
              <a:rPr lang="es-ES" altLang="es-ES" dirty="0" err="1" smtClean="0">
                <a:solidFill>
                  <a:srgbClr val="FFFFFF"/>
                </a:solidFill>
              </a:rPr>
              <a:t>Miravet</a:t>
            </a:r>
            <a:r>
              <a:rPr lang="es-ES" altLang="es-ES" dirty="0" smtClean="0">
                <a:solidFill>
                  <a:srgbClr val="FFFFFF"/>
                </a:solidFill>
              </a:rPr>
              <a:t>, </a:t>
            </a:r>
            <a:r>
              <a:rPr lang="es-ES" altLang="es-ES" dirty="0" err="1" smtClean="0">
                <a:solidFill>
                  <a:srgbClr val="FFFFFF"/>
                </a:solidFill>
              </a:rPr>
              <a:t>Isadora</a:t>
            </a:r>
            <a:r>
              <a:rPr lang="es-ES" altLang="es-ES" dirty="0" smtClean="0">
                <a:solidFill>
                  <a:srgbClr val="FFFFFF"/>
                </a:solidFill>
              </a:rPr>
              <a:t> </a:t>
            </a:r>
            <a:r>
              <a:rPr lang="es-ES" altLang="es-ES" dirty="0" err="1" smtClean="0">
                <a:solidFill>
                  <a:srgbClr val="FFFFFF"/>
                </a:solidFill>
              </a:rPr>
              <a:t>Christel</a:t>
            </a:r>
            <a:endParaRPr lang="es-ES" altLang="es-ES" dirty="0">
              <a:solidFill>
                <a:srgbClr val="FFFFFF"/>
              </a:solidFill>
            </a:endParaRPr>
          </a:p>
        </p:txBody>
      </p:sp>
    </p:spTree>
  </p:cSld>
  <p:clrMapOvr>
    <a:masterClrMapping/>
  </p:clrMapOvr>
  <p:timing>
    <p:tnLst>
      <p:par>
        <p:cTn id="1" dur="indefinite" restart="never" nodeType="tmRoot">
          <p:childTnLst>
            <p:seq>
              <p:cTn id="2" nodeType="mainSeq">
                <p:childTnLst>
                  <p:par>
                    <p:cTn id="3" nodeType="clickPar"/>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396875" y="-18430"/>
            <a:ext cx="6191250" cy="696912"/>
          </a:xfrm>
        </p:spPr>
        <p:txBody>
          <a:bodyPr/>
          <a:lstStyle/>
          <a:p>
            <a:pPr>
              <a:defRPr/>
            </a:pPr>
            <a:r>
              <a:rPr lang="en-US" dirty="0" smtClean="0"/>
              <a:t>Air quality management: point sources</a:t>
            </a:r>
            <a:endParaRPr lang="en-US" dirty="0"/>
          </a:p>
        </p:txBody>
      </p:sp>
      <p:pic>
        <p:nvPicPr>
          <p:cNvPr id="58" name="Picture 3" descr="C:\Users\asoret\Desktop\cagon la puta\cmaq\24-1\cmaq 24-1.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827584" y="3221929"/>
            <a:ext cx="4968552" cy="3726415"/>
          </a:xfrm>
          <a:prstGeom prst="rect">
            <a:avLst/>
          </a:prstGeom>
          <a:noFill/>
          <a:extLst>
            <a:ext uri="{909E8E84-426E-40DD-AFC4-6F175D3DCCD1}">
              <a14:hiddenFill xmlns:a14="http://schemas.microsoft.com/office/drawing/2010/main">
                <a:solidFill>
                  <a:srgbClr val="FFFFFF"/>
                </a:solidFill>
              </a14:hiddenFill>
            </a:ext>
          </a:extLst>
        </p:spPr>
      </p:pic>
      <p:pic>
        <p:nvPicPr>
          <p:cNvPr id="2" name="Imagen 1"/>
          <p:cNvPicPr>
            <a:picLocks noChangeAspect="1"/>
          </p:cNvPicPr>
          <p:nvPr/>
        </p:nvPicPr>
        <p:blipFill rotWithShape="1">
          <a:blip r:embed="rId4"/>
          <a:srcRect l="16650" t="11466" r="16929" b="1"/>
          <a:stretch/>
        </p:blipFill>
        <p:spPr>
          <a:xfrm>
            <a:off x="80120" y="853870"/>
            <a:ext cx="2592288" cy="2034116"/>
          </a:xfrm>
          <a:prstGeom prst="rect">
            <a:avLst/>
          </a:prstGeom>
        </p:spPr>
      </p:pic>
      <p:pic>
        <p:nvPicPr>
          <p:cNvPr id="59" name="7 Imagen"/>
          <p:cNvPicPr>
            <a:picLocks noChangeAspect="1"/>
          </p:cNvPicPr>
          <p:nvPr/>
        </p:nvPicPr>
        <p:blipFill rotWithShape="1">
          <a:blip r:embed="rId5" cstate="print">
            <a:extLst>
              <a:ext uri="{28A0092B-C50C-407E-A947-70E740481C1C}">
                <a14:useLocalDpi xmlns:a14="http://schemas.microsoft.com/office/drawing/2010/main" val="0"/>
              </a:ext>
            </a:extLst>
          </a:blip>
          <a:srcRect t="20918"/>
          <a:stretch/>
        </p:blipFill>
        <p:spPr>
          <a:xfrm>
            <a:off x="6571844" y="853870"/>
            <a:ext cx="2572156" cy="2034116"/>
          </a:xfrm>
          <a:prstGeom prst="rect">
            <a:avLst/>
          </a:prstGeom>
        </p:spPr>
      </p:pic>
      <p:sp>
        <p:nvSpPr>
          <p:cNvPr id="60" name="Rectángulo 59"/>
          <p:cNvSpPr/>
          <p:nvPr/>
        </p:nvSpPr>
        <p:spPr>
          <a:xfrm>
            <a:off x="2635974" y="853870"/>
            <a:ext cx="3088154" cy="1015663"/>
          </a:xfrm>
          <a:prstGeom prst="rect">
            <a:avLst/>
          </a:prstGeom>
        </p:spPr>
        <p:txBody>
          <a:bodyPr wrap="square">
            <a:spAutoFit/>
          </a:bodyPr>
          <a:lstStyle/>
          <a:p>
            <a:r>
              <a:rPr lang="en-GB" altLang="es-ES" sz="2000" dirty="0" smtClean="0"/>
              <a:t>Air quality impact studies performed in different regions and terrains.</a:t>
            </a:r>
            <a:endParaRPr lang="en-US" sz="2000" dirty="0"/>
          </a:p>
        </p:txBody>
      </p:sp>
      <p:sp>
        <p:nvSpPr>
          <p:cNvPr id="61" name="Rectángulo 60"/>
          <p:cNvSpPr/>
          <p:nvPr/>
        </p:nvSpPr>
        <p:spPr>
          <a:xfrm>
            <a:off x="3707904" y="2265089"/>
            <a:ext cx="3007956" cy="707886"/>
          </a:xfrm>
          <a:prstGeom prst="rect">
            <a:avLst/>
          </a:prstGeom>
        </p:spPr>
        <p:txBody>
          <a:bodyPr wrap="square">
            <a:spAutoFit/>
          </a:bodyPr>
          <a:lstStyle/>
          <a:p>
            <a:r>
              <a:rPr lang="en-GB" altLang="es-ES" sz="2000" dirty="0" smtClean="0"/>
              <a:t>Development of tools to meet user requirements.</a:t>
            </a:r>
            <a:endParaRPr lang="en-US" sz="2000" dirty="0"/>
          </a:p>
        </p:txBody>
      </p:sp>
      <p:pic>
        <p:nvPicPr>
          <p:cNvPr id="62" name="Imagen 61"/>
          <p:cNvPicPr>
            <a:picLocks noChangeAspect="1"/>
          </p:cNvPicPr>
          <p:nvPr/>
        </p:nvPicPr>
        <p:blipFill rotWithShape="1">
          <a:blip r:embed="rId6"/>
          <a:srcRect l="32571" t="13429" r="33648" b="2835"/>
          <a:stretch/>
        </p:blipFill>
        <p:spPr>
          <a:xfrm>
            <a:off x="5965608" y="4829620"/>
            <a:ext cx="1500504" cy="2118724"/>
          </a:xfrm>
          <a:prstGeom prst="rect">
            <a:avLst/>
          </a:prstGeom>
        </p:spPr>
      </p:pic>
      <p:sp>
        <p:nvSpPr>
          <p:cNvPr id="63" name="Rectángulo 62"/>
          <p:cNvSpPr/>
          <p:nvPr/>
        </p:nvSpPr>
        <p:spPr>
          <a:xfrm>
            <a:off x="6003882" y="3813957"/>
            <a:ext cx="2924459" cy="1015663"/>
          </a:xfrm>
          <a:prstGeom prst="rect">
            <a:avLst/>
          </a:prstGeom>
        </p:spPr>
        <p:txBody>
          <a:bodyPr wrap="square">
            <a:spAutoFit/>
          </a:bodyPr>
          <a:lstStyle/>
          <a:p>
            <a:r>
              <a:rPr lang="en-GB" altLang="es-ES" sz="2000" dirty="0" smtClean="0"/>
              <a:t>Study of the refinery of Santa Cruz de Tenerife included in the AQ plan</a:t>
            </a:r>
            <a:endParaRPr lang="en-US" sz="2000" dirty="0"/>
          </a:p>
        </p:txBody>
      </p:sp>
    </p:spTree>
    <p:extLst>
      <p:ext uri="{BB962C8B-B14F-4D97-AF65-F5344CB8AC3E}">
        <p14:creationId xmlns:p14="http://schemas.microsoft.com/office/powerpoint/2010/main" val="353393421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174126" y="33562"/>
            <a:ext cx="6191250" cy="696912"/>
          </a:xfrm>
        </p:spPr>
        <p:txBody>
          <a:bodyPr/>
          <a:lstStyle/>
          <a:p>
            <a:pPr>
              <a:defRPr/>
            </a:pPr>
            <a:r>
              <a:rPr lang="en-US" dirty="0" smtClean="0"/>
              <a:t>Air quality management. Fleet electrification</a:t>
            </a:r>
            <a:endParaRPr lang="en-US" dirty="0"/>
          </a:p>
        </p:txBody>
      </p:sp>
      <p:pic>
        <p:nvPicPr>
          <p:cNvPr id="4" name="Picture 4" descr="http://img01.lavanguardia.com/2013/03/05/Imagen-del-nuevo-bus-biarticul_54369005333_54028874188_960_63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0581" y="2424105"/>
            <a:ext cx="2161127" cy="1440000"/>
          </a:xfrm>
          <a:prstGeom prst="rect">
            <a:avLst/>
          </a:prstGeom>
          <a:noFill/>
          <a:extLst>
            <a:ext uri="{909E8E84-426E-40DD-AFC4-6F175D3DCCD1}">
              <a14:hiddenFill xmlns:a14="http://schemas.microsoft.com/office/drawing/2010/main">
                <a:solidFill>
                  <a:srgbClr val="FFFFFF"/>
                </a:solidFill>
              </a14:hiddenFill>
            </a:ext>
          </a:extLst>
        </p:spPr>
      </p:pic>
      <p:sp>
        <p:nvSpPr>
          <p:cNvPr id="5" name="33 Rectángulo"/>
          <p:cNvSpPr/>
          <p:nvPr/>
        </p:nvSpPr>
        <p:spPr>
          <a:xfrm>
            <a:off x="-146749" y="2099523"/>
            <a:ext cx="3375788" cy="369332"/>
          </a:xfrm>
          <a:prstGeom prst="rect">
            <a:avLst/>
          </a:prstGeom>
        </p:spPr>
        <p:txBody>
          <a:bodyPr wrap="square">
            <a:spAutoFit/>
          </a:bodyPr>
          <a:lstStyle/>
          <a:p>
            <a:pPr algn="ctr"/>
            <a:r>
              <a:rPr lang="en-US" dirty="0" smtClean="0"/>
              <a:t>Hybrid electric vehicles (HEV)</a:t>
            </a:r>
            <a:endParaRPr lang="en-US" dirty="0"/>
          </a:p>
        </p:txBody>
      </p:sp>
      <p:sp>
        <p:nvSpPr>
          <p:cNvPr id="6" name="34 Rectángulo"/>
          <p:cNvSpPr/>
          <p:nvPr/>
        </p:nvSpPr>
        <p:spPr>
          <a:xfrm>
            <a:off x="2267744" y="3874352"/>
            <a:ext cx="3346705" cy="369332"/>
          </a:xfrm>
          <a:prstGeom prst="rect">
            <a:avLst/>
          </a:prstGeom>
        </p:spPr>
        <p:txBody>
          <a:bodyPr wrap="square">
            <a:spAutoFit/>
          </a:bodyPr>
          <a:lstStyle/>
          <a:p>
            <a:pPr algn="ctr"/>
            <a:r>
              <a:rPr lang="en-US" dirty="0" smtClean="0"/>
              <a:t>Plug-in electric vehicle (PHEV)</a:t>
            </a:r>
            <a:endParaRPr lang="en-US" dirty="0"/>
          </a:p>
        </p:txBody>
      </p:sp>
      <p:sp>
        <p:nvSpPr>
          <p:cNvPr id="7" name="35 Rectángulo"/>
          <p:cNvSpPr/>
          <p:nvPr/>
        </p:nvSpPr>
        <p:spPr>
          <a:xfrm>
            <a:off x="5220072" y="5089374"/>
            <a:ext cx="3230830" cy="369332"/>
          </a:xfrm>
          <a:prstGeom prst="rect">
            <a:avLst/>
          </a:prstGeom>
        </p:spPr>
        <p:txBody>
          <a:bodyPr wrap="square">
            <a:spAutoFit/>
          </a:bodyPr>
          <a:lstStyle/>
          <a:p>
            <a:pPr algn="ctr"/>
            <a:r>
              <a:rPr lang="en-US" dirty="0" smtClean="0"/>
              <a:t>Battery electric vehicle (BEV)</a:t>
            </a:r>
            <a:endParaRPr lang="en-US" dirty="0"/>
          </a:p>
        </p:txBody>
      </p:sp>
      <p:pic>
        <p:nvPicPr>
          <p:cNvPr id="8" name="Picture 14" descr="C:\Users\asoret\Desktop\índice.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2908357" y="4158194"/>
            <a:ext cx="2177688" cy="14400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http://www.bmw.es/dam/brandBM/common/newvehicles/i-series/i3/start/stage.jpg.resource.1375354499680.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5684303" y="5458706"/>
            <a:ext cx="2499493" cy="1440000"/>
          </a:xfrm>
          <a:prstGeom prst="rect">
            <a:avLst/>
          </a:prstGeom>
          <a:noFill/>
          <a:extLst>
            <a:ext uri="{909E8E84-426E-40DD-AFC4-6F175D3DCCD1}">
              <a14:hiddenFill xmlns:a14="http://schemas.microsoft.com/office/drawing/2010/main">
                <a:solidFill>
                  <a:srgbClr val="FFFFFF"/>
                </a:solidFill>
              </a14:hiddenFill>
            </a:ext>
          </a:extLst>
        </p:spPr>
      </p:pic>
      <p:sp>
        <p:nvSpPr>
          <p:cNvPr id="13" name="2 Rectángulo"/>
          <p:cNvSpPr/>
          <p:nvPr/>
        </p:nvSpPr>
        <p:spPr>
          <a:xfrm>
            <a:off x="174811" y="1204862"/>
            <a:ext cx="8794377" cy="707886"/>
          </a:xfrm>
          <a:prstGeom prst="rect">
            <a:avLst/>
          </a:prstGeom>
        </p:spPr>
        <p:txBody>
          <a:bodyPr wrap="square">
            <a:spAutoFit/>
          </a:bodyPr>
          <a:lstStyle/>
          <a:p>
            <a:r>
              <a:rPr lang="en-GB" sz="2000" dirty="0" smtClean="0"/>
              <a:t>Fleet electrification: </a:t>
            </a:r>
            <a:r>
              <a:rPr lang="en-GB" sz="2000" dirty="0"/>
              <a:t>Replacement of internal combustion vehicles by electric vehicles </a:t>
            </a:r>
            <a:endParaRPr lang="en-US" sz="2000" dirty="0"/>
          </a:p>
        </p:txBody>
      </p:sp>
      <p:sp>
        <p:nvSpPr>
          <p:cNvPr id="14" name="Flecha derecha 13"/>
          <p:cNvSpPr/>
          <p:nvPr/>
        </p:nvSpPr>
        <p:spPr>
          <a:xfrm rot="1775463">
            <a:off x="2701874" y="3242660"/>
            <a:ext cx="6835064" cy="899092"/>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6" name="33 Rectángulo"/>
              <p:cNvSpPr/>
              <p:nvPr/>
            </p:nvSpPr>
            <p:spPr>
              <a:xfrm rot="1796882">
                <a:off x="2992120" y="3277422"/>
                <a:ext cx="5337184" cy="369332"/>
              </a:xfrm>
              <a:prstGeom prst="rect">
                <a:avLst/>
              </a:prstGeom>
            </p:spPr>
            <p:txBody>
              <a:bodyPr wrap="square">
                <a:spAutoFit/>
              </a:bodyPr>
              <a:lstStyle/>
              <a:p>
                <a:pPr algn="ctr"/>
                <a:r>
                  <a:rPr lang="en-US" dirty="0" smtClean="0">
                    <a:solidFill>
                      <a:schemeClr val="accent1"/>
                    </a:solidFill>
                  </a:rPr>
                  <a:t>Fuel reduction </a:t>
                </a:r>
                <a14:m>
                  <m:oMath xmlns:m="http://schemas.openxmlformats.org/officeDocument/2006/math">
                    <m:r>
                      <a:rPr lang="en-US" i="1" dirty="0" smtClean="0">
                        <a:solidFill>
                          <a:schemeClr val="accent1"/>
                        </a:solidFill>
                        <a:latin typeface="Cambria Math" panose="02040503050406030204" pitchFamily="18" charset="0"/>
                        <a:ea typeface="Cambria Math" panose="02040503050406030204" pitchFamily="18" charset="0"/>
                      </a:rPr>
                      <m:t>→</m:t>
                    </m:r>
                  </m:oMath>
                </a14:m>
                <a:r>
                  <a:rPr lang="en-US" dirty="0" smtClean="0">
                    <a:solidFill>
                      <a:schemeClr val="accent1"/>
                    </a:solidFill>
                  </a:rPr>
                  <a:t> Exhaust emission reductions</a:t>
                </a:r>
                <a:endParaRPr lang="en-US" dirty="0">
                  <a:solidFill>
                    <a:schemeClr val="accent1"/>
                  </a:solidFill>
                </a:endParaRPr>
              </a:p>
            </p:txBody>
          </p:sp>
        </mc:Choice>
        <mc:Fallback xmlns="">
          <p:sp>
            <p:nvSpPr>
              <p:cNvPr id="16" name="33 Rectángulo"/>
              <p:cNvSpPr>
                <a:spLocks noRot="1" noChangeAspect="1" noMove="1" noResize="1" noEditPoints="1" noAdjustHandles="1" noChangeArrowheads="1" noChangeShapeType="1" noTextEdit="1"/>
              </p:cNvSpPr>
              <p:nvPr/>
            </p:nvSpPr>
            <p:spPr>
              <a:xfrm rot="1796882">
                <a:off x="2992120" y="3277422"/>
                <a:ext cx="5337184" cy="369332"/>
              </a:xfrm>
              <a:prstGeom prst="rect">
                <a:avLst/>
              </a:prstGeom>
              <a:blipFill rotWithShape="0">
                <a:blip r:embed="rId6"/>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02607030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14 Rectángulo"/>
          <p:cNvSpPr/>
          <p:nvPr/>
        </p:nvSpPr>
        <p:spPr>
          <a:xfrm>
            <a:off x="107950" y="887760"/>
            <a:ext cx="8939213" cy="46196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algn="ctr" eaLnBrk="1" hangingPunct="1">
              <a:defRPr/>
            </a:pPr>
            <a:endParaRPr lang="en-US" sz="2400" dirty="0">
              <a:solidFill>
                <a:schemeClr val="tx1"/>
              </a:solidFill>
              <a:latin typeface="Calibri" pitchFamily="34" charset="0"/>
              <a:ea typeface="ＭＳ Ｐゴシック" pitchFamily="34" charset="-128"/>
              <a:cs typeface="ＭＳ Ｐゴシック" charset="0"/>
            </a:endParaRPr>
          </a:p>
        </p:txBody>
      </p:sp>
      <p:sp>
        <p:nvSpPr>
          <p:cNvPr id="4" name="25 Cerrar llave"/>
          <p:cNvSpPr/>
          <p:nvPr/>
        </p:nvSpPr>
        <p:spPr>
          <a:xfrm>
            <a:off x="6791325" y="4922368"/>
            <a:ext cx="152400" cy="1209675"/>
          </a:xfrm>
          <a:prstGeom prst="rightBrace">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30 Cerrar llave"/>
          <p:cNvSpPr/>
          <p:nvPr/>
        </p:nvSpPr>
        <p:spPr>
          <a:xfrm>
            <a:off x="6715124" y="4671347"/>
            <a:ext cx="152400" cy="1209675"/>
          </a:xfrm>
          <a:prstGeom prst="rightBrace">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6" name="Picture 2" descr="E:\1a-doctorat\Vehicle electric\doc\v4\figures\fig 5 deff_gis\Figure 5.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2669"/>
          <a:stretch/>
        </p:blipFill>
        <p:spPr bwMode="auto">
          <a:xfrm>
            <a:off x="-17629" y="847935"/>
            <a:ext cx="9401507" cy="5580000"/>
          </a:xfrm>
          <a:prstGeom prst="rect">
            <a:avLst/>
          </a:prstGeom>
          <a:noFill/>
          <a:extLst>
            <a:ext uri="{909E8E84-426E-40DD-AFC4-6F175D3DCCD1}">
              <a14:hiddenFill xmlns:a14="http://schemas.microsoft.com/office/drawing/2010/main">
                <a:solidFill>
                  <a:srgbClr val="FFFFFF"/>
                </a:solidFill>
              </a14:hiddenFill>
            </a:ext>
          </a:extLst>
        </p:spPr>
      </p:pic>
      <p:sp>
        <p:nvSpPr>
          <p:cNvPr id="16" name="Rectángulo 15"/>
          <p:cNvSpPr/>
          <p:nvPr/>
        </p:nvSpPr>
        <p:spPr>
          <a:xfrm>
            <a:off x="4561963" y="845666"/>
            <a:ext cx="4600742" cy="57624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7 Rectángulo"/>
          <p:cNvSpPr/>
          <p:nvPr/>
        </p:nvSpPr>
        <p:spPr>
          <a:xfrm>
            <a:off x="2019299" y="1247098"/>
            <a:ext cx="2453694" cy="923330"/>
          </a:xfrm>
          <a:prstGeom prst="rect">
            <a:avLst/>
          </a:prstGeom>
          <a:solidFill>
            <a:schemeClr val="tx1"/>
          </a:solidFill>
        </p:spPr>
        <p:txBody>
          <a:bodyPr wrap="square">
            <a:spAutoFit/>
          </a:bodyPr>
          <a:lstStyle/>
          <a:p>
            <a:pPr algn="ctr"/>
            <a:r>
              <a:rPr lang="en-US" dirty="0" smtClean="0">
                <a:solidFill>
                  <a:schemeClr val="accent1"/>
                </a:solidFill>
              </a:rPr>
              <a:t>NO</a:t>
            </a:r>
            <a:r>
              <a:rPr lang="en-US" baseline="-25000" dirty="0" smtClean="0">
                <a:solidFill>
                  <a:schemeClr val="accent1"/>
                </a:solidFill>
              </a:rPr>
              <a:t>2</a:t>
            </a:r>
            <a:r>
              <a:rPr lang="en-US" dirty="0" smtClean="0">
                <a:solidFill>
                  <a:schemeClr val="accent1"/>
                </a:solidFill>
              </a:rPr>
              <a:t> </a:t>
            </a:r>
            <a:r>
              <a:rPr lang="en-US" dirty="0" err="1" smtClean="0">
                <a:solidFill>
                  <a:schemeClr val="accent1"/>
                </a:solidFill>
              </a:rPr>
              <a:t>maxh</a:t>
            </a:r>
            <a:r>
              <a:rPr lang="en-US" dirty="0" smtClean="0">
                <a:solidFill>
                  <a:schemeClr val="accent1"/>
                </a:solidFill>
              </a:rPr>
              <a:t> reductions: </a:t>
            </a:r>
          </a:p>
          <a:p>
            <a:pPr algn="ctr"/>
            <a:r>
              <a:rPr lang="en-US" dirty="0" smtClean="0">
                <a:solidFill>
                  <a:schemeClr val="accent1"/>
                </a:solidFill>
              </a:rPr>
              <a:t>25 - 30 </a:t>
            </a:r>
            <a:r>
              <a:rPr lang="en-US" dirty="0">
                <a:solidFill>
                  <a:schemeClr val="accent1"/>
                </a:solidFill>
              </a:rPr>
              <a:t>µg </a:t>
            </a:r>
            <a:r>
              <a:rPr lang="en-US" dirty="0" smtClean="0">
                <a:solidFill>
                  <a:schemeClr val="accent1"/>
                </a:solidFill>
              </a:rPr>
              <a:t>m</a:t>
            </a:r>
            <a:r>
              <a:rPr lang="en-US" baseline="30000" dirty="0" smtClean="0">
                <a:solidFill>
                  <a:schemeClr val="accent1"/>
                </a:solidFill>
              </a:rPr>
              <a:t>-3</a:t>
            </a:r>
          </a:p>
          <a:p>
            <a:pPr algn="ctr"/>
            <a:r>
              <a:rPr lang="es-ES_tradnl" dirty="0">
                <a:solidFill>
                  <a:schemeClr val="accent1"/>
                </a:solidFill>
              </a:rPr>
              <a:t>8-16</a:t>
            </a:r>
            <a:r>
              <a:rPr lang="es-ES_tradnl" dirty="0" smtClean="0">
                <a:solidFill>
                  <a:schemeClr val="accent1"/>
                </a:solidFill>
              </a:rPr>
              <a:t>%</a:t>
            </a:r>
            <a:endParaRPr lang="en-US" dirty="0">
              <a:solidFill>
                <a:schemeClr val="accent1"/>
              </a:solidFill>
            </a:endParaRPr>
          </a:p>
        </p:txBody>
      </p:sp>
      <p:sp>
        <p:nvSpPr>
          <p:cNvPr id="8" name="8 Rectángulo"/>
          <p:cNvSpPr/>
          <p:nvPr/>
        </p:nvSpPr>
        <p:spPr>
          <a:xfrm>
            <a:off x="1701218" y="2469911"/>
            <a:ext cx="2771775" cy="923330"/>
          </a:xfrm>
          <a:prstGeom prst="rect">
            <a:avLst/>
          </a:prstGeom>
          <a:solidFill>
            <a:schemeClr val="tx1"/>
          </a:solidFill>
        </p:spPr>
        <p:txBody>
          <a:bodyPr wrap="square">
            <a:spAutoFit/>
          </a:bodyPr>
          <a:lstStyle/>
          <a:p>
            <a:pPr algn="ctr"/>
            <a:r>
              <a:rPr lang="en-US" dirty="0" smtClean="0">
                <a:solidFill>
                  <a:schemeClr val="accent1"/>
                </a:solidFill>
              </a:rPr>
              <a:t>PM</a:t>
            </a:r>
            <a:r>
              <a:rPr lang="en-US" baseline="-25000" dirty="0" smtClean="0">
                <a:solidFill>
                  <a:schemeClr val="accent1"/>
                </a:solidFill>
              </a:rPr>
              <a:t>10</a:t>
            </a:r>
            <a:r>
              <a:rPr lang="en-US" dirty="0" smtClean="0">
                <a:solidFill>
                  <a:schemeClr val="accent1"/>
                </a:solidFill>
              </a:rPr>
              <a:t> </a:t>
            </a:r>
            <a:r>
              <a:rPr lang="en-US" dirty="0" err="1" smtClean="0">
                <a:solidFill>
                  <a:schemeClr val="accent1"/>
                </a:solidFill>
              </a:rPr>
              <a:t>maxh</a:t>
            </a:r>
            <a:r>
              <a:rPr lang="en-US" dirty="0" smtClean="0">
                <a:solidFill>
                  <a:schemeClr val="accent1"/>
                </a:solidFill>
              </a:rPr>
              <a:t> reductions: </a:t>
            </a:r>
          </a:p>
          <a:p>
            <a:pPr algn="ctr"/>
            <a:r>
              <a:rPr lang="en-US" dirty="0" smtClean="0">
                <a:solidFill>
                  <a:schemeClr val="accent1"/>
                </a:solidFill>
              </a:rPr>
              <a:t>&lt; 8 </a:t>
            </a:r>
            <a:r>
              <a:rPr lang="en-US" dirty="0">
                <a:solidFill>
                  <a:schemeClr val="accent1"/>
                </a:solidFill>
              </a:rPr>
              <a:t>µg </a:t>
            </a:r>
            <a:r>
              <a:rPr lang="en-US" dirty="0" smtClean="0">
                <a:solidFill>
                  <a:schemeClr val="accent1"/>
                </a:solidFill>
              </a:rPr>
              <a:t>m</a:t>
            </a:r>
            <a:r>
              <a:rPr lang="en-US" baseline="30000" dirty="0" smtClean="0">
                <a:solidFill>
                  <a:schemeClr val="accent1"/>
                </a:solidFill>
              </a:rPr>
              <a:t>-3</a:t>
            </a:r>
          </a:p>
          <a:p>
            <a:pPr algn="ctr"/>
            <a:r>
              <a:rPr lang="es-ES_tradnl" dirty="0">
                <a:solidFill>
                  <a:schemeClr val="accent1"/>
                </a:solidFill>
              </a:rPr>
              <a:t>2-5</a:t>
            </a:r>
            <a:r>
              <a:rPr lang="es-ES_tradnl" dirty="0" smtClean="0">
                <a:solidFill>
                  <a:schemeClr val="accent1"/>
                </a:solidFill>
              </a:rPr>
              <a:t>%</a:t>
            </a:r>
            <a:endParaRPr lang="en-US" dirty="0">
              <a:solidFill>
                <a:schemeClr val="accent1"/>
              </a:solidFill>
            </a:endParaRPr>
          </a:p>
        </p:txBody>
      </p:sp>
      <p:cxnSp>
        <p:nvCxnSpPr>
          <p:cNvPr id="9" name="9 Conector recto de flecha"/>
          <p:cNvCxnSpPr>
            <a:stCxn id="8" idx="3"/>
          </p:cNvCxnSpPr>
          <p:nvPr/>
        </p:nvCxnSpPr>
        <p:spPr>
          <a:xfrm flipV="1">
            <a:off x="4472993" y="2312518"/>
            <a:ext cx="3705225" cy="619058"/>
          </a:xfrm>
          <a:prstGeom prst="straightConnector1">
            <a:avLst/>
          </a:prstGeom>
          <a:ln w="158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12 Conector recto de flecha"/>
          <p:cNvCxnSpPr>
            <a:stCxn id="7" idx="3"/>
          </p:cNvCxnSpPr>
          <p:nvPr/>
        </p:nvCxnSpPr>
        <p:spPr>
          <a:xfrm>
            <a:off x="4472993" y="1708763"/>
            <a:ext cx="1137232" cy="461665"/>
          </a:xfrm>
          <a:prstGeom prst="straightConnector1">
            <a:avLst/>
          </a:prstGeom>
          <a:ln w="158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 name="7 Rectángulo"/>
          <p:cNvSpPr/>
          <p:nvPr/>
        </p:nvSpPr>
        <p:spPr>
          <a:xfrm>
            <a:off x="2019299" y="3844656"/>
            <a:ext cx="2453694" cy="923330"/>
          </a:xfrm>
          <a:prstGeom prst="rect">
            <a:avLst/>
          </a:prstGeom>
          <a:solidFill>
            <a:schemeClr val="tx1"/>
          </a:solidFill>
        </p:spPr>
        <p:txBody>
          <a:bodyPr wrap="square">
            <a:spAutoFit/>
          </a:bodyPr>
          <a:lstStyle/>
          <a:p>
            <a:pPr algn="ctr"/>
            <a:r>
              <a:rPr lang="en-US" dirty="0" smtClean="0">
                <a:solidFill>
                  <a:schemeClr val="accent1"/>
                </a:solidFill>
              </a:rPr>
              <a:t>NO</a:t>
            </a:r>
            <a:r>
              <a:rPr lang="en-US" baseline="-25000" dirty="0" smtClean="0">
                <a:solidFill>
                  <a:schemeClr val="accent1"/>
                </a:solidFill>
              </a:rPr>
              <a:t>2</a:t>
            </a:r>
            <a:r>
              <a:rPr lang="en-US" dirty="0" smtClean="0">
                <a:solidFill>
                  <a:schemeClr val="accent1"/>
                </a:solidFill>
              </a:rPr>
              <a:t> </a:t>
            </a:r>
            <a:r>
              <a:rPr lang="en-US" dirty="0" err="1" smtClean="0">
                <a:solidFill>
                  <a:schemeClr val="accent1"/>
                </a:solidFill>
              </a:rPr>
              <a:t>maxh</a:t>
            </a:r>
            <a:r>
              <a:rPr lang="en-US" dirty="0" smtClean="0">
                <a:solidFill>
                  <a:schemeClr val="accent1"/>
                </a:solidFill>
              </a:rPr>
              <a:t> reductions: </a:t>
            </a:r>
          </a:p>
          <a:p>
            <a:pPr algn="ctr"/>
            <a:r>
              <a:rPr lang="en-US" dirty="0" smtClean="0">
                <a:solidFill>
                  <a:schemeClr val="accent1"/>
                </a:solidFill>
              </a:rPr>
              <a:t>30 - 35 </a:t>
            </a:r>
            <a:r>
              <a:rPr lang="en-US" dirty="0">
                <a:solidFill>
                  <a:schemeClr val="accent1"/>
                </a:solidFill>
              </a:rPr>
              <a:t>µg </a:t>
            </a:r>
            <a:r>
              <a:rPr lang="en-US" dirty="0" smtClean="0">
                <a:solidFill>
                  <a:schemeClr val="accent1"/>
                </a:solidFill>
              </a:rPr>
              <a:t>m</a:t>
            </a:r>
            <a:r>
              <a:rPr lang="en-US" baseline="30000" dirty="0" smtClean="0">
                <a:solidFill>
                  <a:schemeClr val="accent1"/>
                </a:solidFill>
              </a:rPr>
              <a:t>-3</a:t>
            </a:r>
          </a:p>
          <a:p>
            <a:pPr algn="ctr"/>
            <a:r>
              <a:rPr lang="es-ES_tradnl" dirty="0">
                <a:solidFill>
                  <a:schemeClr val="accent1"/>
                </a:solidFill>
              </a:rPr>
              <a:t>8-16</a:t>
            </a:r>
            <a:r>
              <a:rPr lang="es-ES_tradnl" dirty="0" smtClean="0">
                <a:solidFill>
                  <a:schemeClr val="accent1"/>
                </a:solidFill>
              </a:rPr>
              <a:t>%</a:t>
            </a:r>
            <a:endParaRPr lang="en-US" dirty="0">
              <a:solidFill>
                <a:schemeClr val="accent1"/>
              </a:solidFill>
            </a:endParaRPr>
          </a:p>
        </p:txBody>
      </p:sp>
      <p:sp>
        <p:nvSpPr>
          <p:cNvPr id="12" name="8 Rectángulo"/>
          <p:cNvSpPr/>
          <p:nvPr/>
        </p:nvSpPr>
        <p:spPr>
          <a:xfrm>
            <a:off x="1701218" y="5067469"/>
            <a:ext cx="2771775" cy="923330"/>
          </a:xfrm>
          <a:prstGeom prst="rect">
            <a:avLst/>
          </a:prstGeom>
          <a:solidFill>
            <a:schemeClr val="tx1"/>
          </a:solidFill>
        </p:spPr>
        <p:txBody>
          <a:bodyPr wrap="square">
            <a:spAutoFit/>
          </a:bodyPr>
          <a:lstStyle/>
          <a:p>
            <a:pPr algn="ctr"/>
            <a:r>
              <a:rPr lang="en-US" dirty="0" smtClean="0">
                <a:solidFill>
                  <a:schemeClr val="accent1"/>
                </a:solidFill>
              </a:rPr>
              <a:t>PM</a:t>
            </a:r>
            <a:r>
              <a:rPr lang="en-US" baseline="-25000" dirty="0" smtClean="0">
                <a:solidFill>
                  <a:schemeClr val="accent1"/>
                </a:solidFill>
              </a:rPr>
              <a:t>10</a:t>
            </a:r>
            <a:r>
              <a:rPr lang="en-US" dirty="0" smtClean="0">
                <a:solidFill>
                  <a:schemeClr val="accent1"/>
                </a:solidFill>
              </a:rPr>
              <a:t> </a:t>
            </a:r>
            <a:r>
              <a:rPr lang="en-US" dirty="0" err="1" smtClean="0">
                <a:solidFill>
                  <a:schemeClr val="accent1"/>
                </a:solidFill>
              </a:rPr>
              <a:t>maxh</a:t>
            </a:r>
            <a:r>
              <a:rPr lang="en-US" dirty="0" smtClean="0">
                <a:solidFill>
                  <a:schemeClr val="accent1"/>
                </a:solidFill>
              </a:rPr>
              <a:t> reductions: </a:t>
            </a:r>
          </a:p>
          <a:p>
            <a:pPr algn="ctr"/>
            <a:r>
              <a:rPr lang="en-US" dirty="0" smtClean="0">
                <a:solidFill>
                  <a:schemeClr val="accent1"/>
                </a:solidFill>
              </a:rPr>
              <a:t>&lt; 6 </a:t>
            </a:r>
            <a:r>
              <a:rPr lang="en-US" dirty="0">
                <a:solidFill>
                  <a:schemeClr val="accent1"/>
                </a:solidFill>
              </a:rPr>
              <a:t>µg </a:t>
            </a:r>
            <a:r>
              <a:rPr lang="en-US" dirty="0" smtClean="0">
                <a:solidFill>
                  <a:schemeClr val="accent1"/>
                </a:solidFill>
              </a:rPr>
              <a:t>m</a:t>
            </a:r>
            <a:r>
              <a:rPr lang="en-US" baseline="30000" dirty="0" smtClean="0">
                <a:solidFill>
                  <a:schemeClr val="accent1"/>
                </a:solidFill>
              </a:rPr>
              <a:t>-3</a:t>
            </a:r>
          </a:p>
          <a:p>
            <a:pPr algn="ctr"/>
            <a:r>
              <a:rPr lang="es-ES_tradnl" dirty="0" smtClean="0">
                <a:solidFill>
                  <a:schemeClr val="accent1"/>
                </a:solidFill>
              </a:rPr>
              <a:t>2-4%</a:t>
            </a:r>
            <a:endParaRPr lang="en-US" dirty="0">
              <a:solidFill>
                <a:schemeClr val="accent1"/>
              </a:solidFill>
            </a:endParaRPr>
          </a:p>
        </p:txBody>
      </p:sp>
      <p:cxnSp>
        <p:nvCxnSpPr>
          <p:cNvPr id="13" name="9 Conector recto de flecha"/>
          <p:cNvCxnSpPr>
            <a:stCxn id="12" idx="3"/>
          </p:cNvCxnSpPr>
          <p:nvPr/>
        </p:nvCxnSpPr>
        <p:spPr>
          <a:xfrm flipV="1">
            <a:off x="4472993" y="4671347"/>
            <a:ext cx="3609397" cy="857787"/>
          </a:xfrm>
          <a:prstGeom prst="straightConnector1">
            <a:avLst/>
          </a:prstGeom>
          <a:ln w="158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12 Conector recto de flecha"/>
          <p:cNvCxnSpPr>
            <a:stCxn id="11" idx="3"/>
          </p:cNvCxnSpPr>
          <p:nvPr/>
        </p:nvCxnSpPr>
        <p:spPr>
          <a:xfrm>
            <a:off x="4472993" y="4306321"/>
            <a:ext cx="1137232" cy="461665"/>
          </a:xfrm>
          <a:prstGeom prst="straightConnector1">
            <a:avLst/>
          </a:prstGeom>
          <a:ln w="158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 name="Rectángulo 1"/>
          <p:cNvSpPr/>
          <p:nvPr/>
        </p:nvSpPr>
        <p:spPr>
          <a:xfrm>
            <a:off x="6657713" y="6608583"/>
            <a:ext cx="1457450" cy="276999"/>
          </a:xfrm>
          <a:prstGeom prst="rect">
            <a:avLst/>
          </a:prstGeom>
        </p:spPr>
        <p:txBody>
          <a:bodyPr wrap="none">
            <a:spAutoFit/>
          </a:bodyPr>
          <a:lstStyle/>
          <a:p>
            <a:pPr algn="just"/>
            <a:r>
              <a:rPr lang="en-US" sz="1200" dirty="0" smtClean="0"/>
              <a:t>(Soret et al., 2014)</a:t>
            </a:r>
            <a:endParaRPr lang="es-ES" sz="1200" dirty="0"/>
          </a:p>
        </p:txBody>
      </p:sp>
      <p:sp>
        <p:nvSpPr>
          <p:cNvPr id="17" name="2 Título"/>
          <p:cNvSpPr>
            <a:spLocks noGrp="1"/>
          </p:cNvSpPr>
          <p:nvPr>
            <p:ph type="title"/>
          </p:nvPr>
        </p:nvSpPr>
        <p:spPr>
          <a:xfrm>
            <a:off x="174126" y="33562"/>
            <a:ext cx="6191250" cy="696912"/>
          </a:xfrm>
        </p:spPr>
        <p:txBody>
          <a:bodyPr/>
          <a:lstStyle/>
          <a:p>
            <a:pPr>
              <a:defRPr/>
            </a:pPr>
            <a:r>
              <a:rPr lang="en-US" dirty="0" smtClean="0"/>
              <a:t>Air quality management. Fleet electrification</a:t>
            </a:r>
            <a:endParaRPr lang="en-US" dirty="0"/>
          </a:p>
        </p:txBody>
      </p:sp>
      <p:sp>
        <p:nvSpPr>
          <p:cNvPr id="18" name="Rectángulo 17"/>
          <p:cNvSpPr/>
          <p:nvPr/>
        </p:nvSpPr>
        <p:spPr>
          <a:xfrm>
            <a:off x="975793" y="6438519"/>
            <a:ext cx="1210588" cy="646331"/>
          </a:xfrm>
          <a:prstGeom prst="rect">
            <a:avLst/>
          </a:prstGeom>
        </p:spPr>
        <p:txBody>
          <a:bodyPr wrap="none">
            <a:spAutoFit/>
          </a:bodyPr>
          <a:lstStyle/>
          <a:p>
            <a:pPr algn="ctr"/>
            <a:r>
              <a:rPr lang="en-GB" dirty="0" smtClean="0"/>
              <a:t>Exhaust </a:t>
            </a:r>
          </a:p>
          <a:p>
            <a:pPr algn="ctr"/>
            <a:r>
              <a:rPr lang="en-GB" dirty="0" smtClean="0"/>
              <a:t>emissions</a:t>
            </a:r>
            <a:endParaRPr lang="en-US" dirty="0"/>
          </a:p>
        </p:txBody>
      </p:sp>
      <p:sp>
        <p:nvSpPr>
          <p:cNvPr id="20" name="Rectángulo 19"/>
          <p:cNvSpPr/>
          <p:nvPr/>
        </p:nvSpPr>
        <p:spPr>
          <a:xfrm>
            <a:off x="2566403" y="6439062"/>
            <a:ext cx="3711288" cy="646331"/>
          </a:xfrm>
          <a:prstGeom prst="rect">
            <a:avLst/>
          </a:prstGeom>
        </p:spPr>
        <p:txBody>
          <a:bodyPr wrap="square">
            <a:spAutoFit/>
          </a:bodyPr>
          <a:lstStyle/>
          <a:p>
            <a:r>
              <a:rPr lang="en-GB" dirty="0" smtClean="0"/>
              <a:t>Exhaust and</a:t>
            </a:r>
          </a:p>
          <a:p>
            <a:r>
              <a:rPr lang="en-GB" dirty="0" smtClean="0"/>
              <a:t>resuspension </a:t>
            </a:r>
            <a:endParaRPr lang="en-US" dirty="0"/>
          </a:p>
        </p:txBody>
      </p:sp>
      <p:sp>
        <p:nvSpPr>
          <p:cNvPr id="19" name="Rectángulo 18"/>
          <p:cNvSpPr/>
          <p:nvPr/>
        </p:nvSpPr>
        <p:spPr>
          <a:xfrm>
            <a:off x="-50574" y="6438519"/>
            <a:ext cx="950166" cy="646331"/>
          </a:xfrm>
          <a:prstGeom prst="rect">
            <a:avLst/>
          </a:prstGeom>
        </p:spPr>
        <p:txBody>
          <a:bodyPr wrap="square">
            <a:spAutoFit/>
          </a:bodyPr>
          <a:lstStyle/>
          <a:p>
            <a:r>
              <a:rPr lang="en-US" dirty="0" smtClean="0"/>
              <a:t>Main source:</a:t>
            </a:r>
            <a:endParaRPr lang="en-US" dirty="0"/>
          </a:p>
        </p:txBody>
      </p:sp>
    </p:spTree>
    <p:extLst>
      <p:ext uri="{BB962C8B-B14F-4D97-AF65-F5344CB8AC3E}">
        <p14:creationId xmlns:p14="http://schemas.microsoft.com/office/powerpoint/2010/main" val="253603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6"/>
                                        </p:tgtEl>
                                      </p:cBhvr>
                                    </p:animEffect>
                                    <p:set>
                                      <p:cBhvr>
                                        <p:cTn id="7" dur="1" fill="hold">
                                          <p:stCondLst>
                                            <p:cond delay="499"/>
                                          </p:stCondLst>
                                        </p:cTn>
                                        <p:tgtEl>
                                          <p:spTgt spid="1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7" grpId="0" animBg="1"/>
      <p:bldP spid="8" grpId="0" animBg="1"/>
      <p:bldP spid="11" grpId="0" animBg="1"/>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1 Título"/>
          <p:cNvSpPr>
            <a:spLocks noGrp="1"/>
          </p:cNvSpPr>
          <p:nvPr>
            <p:ph type="title"/>
          </p:nvPr>
        </p:nvSpPr>
        <p:spPr bwMode="auto">
          <a:xfrm>
            <a:off x="2699792" y="3176588"/>
            <a:ext cx="5987008" cy="177353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a:r>
              <a:rPr lang="en-US" altLang="es-ES" sz="2800" dirty="0" smtClean="0">
                <a:ea typeface="ＭＳ Ｐゴシック" panose="020B0600070205080204" pitchFamily="34" charset="-128"/>
              </a:rPr>
              <a:t>Short term forecast for solar energy</a:t>
            </a:r>
          </a:p>
        </p:txBody>
      </p:sp>
    </p:spTree>
    <p:extLst>
      <p:ext uri="{BB962C8B-B14F-4D97-AF65-F5344CB8AC3E}">
        <p14:creationId xmlns:p14="http://schemas.microsoft.com/office/powerpoint/2010/main" val="301317856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144463"/>
            <a:ext cx="6408613" cy="696912"/>
          </a:xfrm>
        </p:spPr>
        <p:txBody>
          <a:bodyPr/>
          <a:lstStyle/>
          <a:p>
            <a:pPr>
              <a:defRPr/>
            </a:pPr>
            <a:r>
              <a:rPr lang="es-ES_tradnl" dirty="0" smtClean="0"/>
              <a:t>Mineral </a:t>
            </a:r>
            <a:r>
              <a:rPr lang="es-ES_tradnl" dirty="0" err="1" smtClean="0"/>
              <a:t>Dust</a:t>
            </a:r>
            <a:r>
              <a:rPr lang="es-ES_tradnl" dirty="0" smtClean="0"/>
              <a:t> </a:t>
            </a:r>
            <a:r>
              <a:rPr lang="es-ES_tradnl" dirty="0" err="1" smtClean="0"/>
              <a:t>Services</a:t>
            </a:r>
            <a:r>
              <a:rPr lang="es-ES_tradnl" dirty="0" smtClean="0"/>
              <a:t> </a:t>
            </a:r>
            <a:r>
              <a:rPr lang="es-ES_tradnl" dirty="0" err="1" smtClean="0"/>
              <a:t>for</a:t>
            </a:r>
            <a:r>
              <a:rPr lang="es-ES_tradnl" dirty="0" smtClean="0"/>
              <a:t> solar </a:t>
            </a:r>
            <a:r>
              <a:rPr lang="es-ES_tradnl" dirty="0" err="1" smtClean="0"/>
              <a:t>energy</a:t>
            </a:r>
            <a:endParaRPr lang="es-ES" dirty="0"/>
          </a:p>
        </p:txBody>
      </p:sp>
      <p:cxnSp>
        <p:nvCxnSpPr>
          <p:cNvPr id="33" name="32 Conector recto"/>
          <p:cNvCxnSpPr/>
          <p:nvPr/>
        </p:nvCxnSpPr>
        <p:spPr>
          <a:xfrm flipV="1">
            <a:off x="3384071" y="896466"/>
            <a:ext cx="0" cy="3517900"/>
          </a:xfrm>
          <a:prstGeom prst="line">
            <a:avLst/>
          </a:prstGeom>
          <a:noFill/>
          <a:ln w="57150" cap="flat" cmpd="sng" algn="ctr">
            <a:solidFill>
              <a:srgbClr val="FFFFFF">
                <a:shade val="95000"/>
                <a:satMod val="105000"/>
              </a:srgbClr>
            </a:solidFill>
            <a:prstDash val="sysDot"/>
          </a:ln>
          <a:effectLst/>
        </p:spPr>
      </p:cxnSp>
      <p:pic>
        <p:nvPicPr>
          <p:cNvPr id="20" name="Picture 2" descr="D:\Dropbox\BSC ES SERVICES COMM\150513 Talk Energy Sector\icon_solar.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328" y="845666"/>
            <a:ext cx="1322388"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Rectángulo 56"/>
          <p:cNvSpPr/>
          <p:nvPr/>
        </p:nvSpPr>
        <p:spPr>
          <a:xfrm>
            <a:off x="1422820" y="1033733"/>
            <a:ext cx="5381428" cy="400110"/>
          </a:xfrm>
          <a:prstGeom prst="rect">
            <a:avLst/>
          </a:prstGeom>
          <a:solidFill>
            <a:schemeClr val="bg1"/>
          </a:solidFill>
        </p:spPr>
        <p:txBody>
          <a:bodyPr wrap="square">
            <a:spAutoFit/>
          </a:bodyPr>
          <a:lstStyle/>
          <a:p>
            <a:r>
              <a:rPr lang="en-US" sz="2000" b="1" kern="1100" spc="-10" dirty="0" smtClean="0">
                <a:solidFill>
                  <a:schemeClr val="accent1"/>
                </a:solidFill>
                <a:latin typeface="+mj-lt"/>
              </a:rPr>
              <a:t>1. Mineral dust assessment </a:t>
            </a:r>
            <a:endParaRPr lang="en-US" sz="2000" b="1" kern="1100" spc="-10" dirty="0">
              <a:solidFill>
                <a:schemeClr val="accent1"/>
              </a:solidFill>
              <a:latin typeface="+mj-lt"/>
            </a:endParaRPr>
          </a:p>
        </p:txBody>
      </p:sp>
      <p:sp>
        <p:nvSpPr>
          <p:cNvPr id="27" name="Rectángulo 30"/>
          <p:cNvSpPr/>
          <p:nvPr/>
        </p:nvSpPr>
        <p:spPr>
          <a:xfrm>
            <a:off x="1425980" y="3042973"/>
            <a:ext cx="5378268" cy="400110"/>
          </a:xfrm>
          <a:prstGeom prst="rect">
            <a:avLst/>
          </a:prstGeom>
          <a:solidFill>
            <a:schemeClr val="bg1"/>
          </a:solidFill>
        </p:spPr>
        <p:txBody>
          <a:bodyPr wrap="square">
            <a:spAutoFit/>
          </a:bodyPr>
          <a:lstStyle/>
          <a:p>
            <a:r>
              <a:rPr lang="en-US" sz="2000" b="1" dirty="0" smtClean="0">
                <a:solidFill>
                  <a:schemeClr val="accent1"/>
                </a:solidFill>
                <a:latin typeface="+mj-lt"/>
              </a:rPr>
              <a:t>2. Forecast system</a:t>
            </a:r>
            <a:endParaRPr lang="en-US" sz="2000" b="1" dirty="0">
              <a:solidFill>
                <a:schemeClr val="accent1"/>
              </a:solidFill>
              <a:latin typeface="+mj-lt"/>
            </a:endParaRPr>
          </a:p>
        </p:txBody>
      </p:sp>
      <p:sp>
        <p:nvSpPr>
          <p:cNvPr id="28" name="Rectángulo 31"/>
          <p:cNvSpPr/>
          <p:nvPr/>
        </p:nvSpPr>
        <p:spPr>
          <a:xfrm>
            <a:off x="1425980" y="3511703"/>
            <a:ext cx="7034452" cy="1015663"/>
          </a:xfrm>
          <a:prstGeom prst="rect">
            <a:avLst/>
          </a:prstGeom>
          <a:noFill/>
        </p:spPr>
        <p:txBody>
          <a:bodyPr wrap="square" rtlCol="0">
            <a:spAutoFit/>
          </a:bodyPr>
          <a:lstStyle/>
          <a:p>
            <a:pPr algn="just"/>
            <a:r>
              <a:rPr lang="en-US" sz="2000" dirty="0" smtClean="0">
                <a:solidFill>
                  <a:schemeClr val="bg1"/>
                </a:solidFill>
                <a:latin typeface="+mj-lt"/>
              </a:rPr>
              <a:t>Provides early-warning </a:t>
            </a:r>
            <a:r>
              <a:rPr lang="en-US" sz="2000" dirty="0">
                <a:solidFill>
                  <a:schemeClr val="bg1"/>
                </a:solidFill>
                <a:latin typeface="+mj-lt"/>
              </a:rPr>
              <a:t>information about current and future dust concentration and derived parameters critical for specific sectors.</a:t>
            </a:r>
          </a:p>
        </p:txBody>
      </p:sp>
      <p:sp>
        <p:nvSpPr>
          <p:cNvPr id="29" name="CuadroTexto 1"/>
          <p:cNvSpPr txBox="1"/>
          <p:nvPr/>
        </p:nvSpPr>
        <p:spPr>
          <a:xfrm>
            <a:off x="1422820" y="1475400"/>
            <a:ext cx="7721180" cy="707886"/>
          </a:xfrm>
          <a:prstGeom prst="rect">
            <a:avLst/>
          </a:prstGeom>
          <a:noFill/>
        </p:spPr>
        <p:txBody>
          <a:bodyPr wrap="square" rtlCol="0">
            <a:spAutoFit/>
          </a:bodyPr>
          <a:lstStyle/>
          <a:p>
            <a:r>
              <a:rPr lang="en-US" sz="2000" dirty="0" smtClean="0">
                <a:solidFill>
                  <a:schemeClr val="bg1"/>
                </a:solidFill>
                <a:latin typeface="+mj-lt"/>
              </a:rPr>
              <a:t>BSC has developed in collaboration with NCEP the NMMB/BSC-Dust model. </a:t>
            </a:r>
            <a:endParaRPr lang="en-US" sz="2000" dirty="0">
              <a:solidFill>
                <a:schemeClr val="bg1"/>
              </a:solidFill>
              <a:latin typeface="+mj-lt"/>
            </a:endParaRPr>
          </a:p>
        </p:txBody>
      </p:sp>
      <p:sp>
        <p:nvSpPr>
          <p:cNvPr id="30" name="Rectángulo 40"/>
          <p:cNvSpPr/>
          <p:nvPr/>
        </p:nvSpPr>
        <p:spPr>
          <a:xfrm>
            <a:off x="2915816" y="1937980"/>
            <a:ext cx="5741469" cy="707886"/>
          </a:xfrm>
          <a:prstGeom prst="rect">
            <a:avLst/>
          </a:prstGeom>
        </p:spPr>
        <p:txBody>
          <a:bodyPr wrap="square">
            <a:spAutoFit/>
          </a:bodyPr>
          <a:lstStyle/>
          <a:p>
            <a:pPr marL="285750" indent="-285750">
              <a:buFont typeface="Wingdings" panose="05000000000000000000" pitchFamily="2" charset="2"/>
              <a:buChar char="§"/>
            </a:pPr>
            <a:r>
              <a:rPr lang="en-US" sz="2000" dirty="0" smtClean="0">
                <a:solidFill>
                  <a:schemeClr val="bg1"/>
                </a:solidFill>
                <a:latin typeface="+mj-lt"/>
              </a:rPr>
              <a:t>Regional </a:t>
            </a:r>
            <a:r>
              <a:rPr lang="en-US" sz="2000" dirty="0">
                <a:solidFill>
                  <a:schemeClr val="bg1"/>
                </a:solidFill>
                <a:latin typeface="+mj-lt"/>
              </a:rPr>
              <a:t>and </a:t>
            </a:r>
            <a:r>
              <a:rPr lang="en-US" sz="2000" dirty="0" smtClean="0">
                <a:solidFill>
                  <a:schemeClr val="bg1"/>
                </a:solidFill>
                <a:latin typeface="+mj-lt"/>
              </a:rPr>
              <a:t> global scales</a:t>
            </a:r>
          </a:p>
          <a:p>
            <a:pPr marL="285750" indent="-285750">
              <a:buFont typeface="Wingdings" panose="05000000000000000000" pitchFamily="2" charset="2"/>
              <a:buChar char="§"/>
            </a:pPr>
            <a:r>
              <a:rPr lang="en-US" sz="2000" dirty="0">
                <a:solidFill>
                  <a:schemeClr val="bg1"/>
                </a:solidFill>
                <a:latin typeface="+mj-lt"/>
              </a:rPr>
              <a:t>On-line </a:t>
            </a:r>
            <a:r>
              <a:rPr lang="en-US" sz="2000" dirty="0" smtClean="0">
                <a:solidFill>
                  <a:schemeClr val="bg1"/>
                </a:solidFill>
                <a:latin typeface="+mj-lt"/>
              </a:rPr>
              <a:t>feedbacks: Dust-Radiation interaction</a:t>
            </a:r>
          </a:p>
        </p:txBody>
      </p:sp>
      <p:sp>
        <p:nvSpPr>
          <p:cNvPr id="3" name="2 Rectángulo"/>
          <p:cNvSpPr/>
          <p:nvPr/>
        </p:nvSpPr>
        <p:spPr>
          <a:xfrm>
            <a:off x="6323570" y="6478430"/>
            <a:ext cx="2957861" cy="400110"/>
          </a:xfrm>
          <a:prstGeom prst="rect">
            <a:avLst/>
          </a:prstGeom>
          <a:solidFill>
            <a:schemeClr val="accent1"/>
          </a:solidFill>
        </p:spPr>
        <p:txBody>
          <a:bodyPr wrap="none">
            <a:spAutoFit/>
          </a:bodyPr>
          <a:lstStyle/>
          <a:p>
            <a:r>
              <a:rPr lang="es-ES" sz="2000" dirty="0">
                <a:latin typeface="+mj-lt"/>
              </a:rPr>
              <a:t>http://</a:t>
            </a:r>
            <a:r>
              <a:rPr lang="es-ES" sz="2000" dirty="0" smtClean="0">
                <a:latin typeface="+mj-lt"/>
              </a:rPr>
              <a:t>sds-was.aemet.es</a:t>
            </a:r>
            <a:endParaRPr lang="es-ES" sz="2000" dirty="0">
              <a:latin typeface="+mj-lt"/>
            </a:endParaRPr>
          </a:p>
        </p:txBody>
      </p:sp>
      <p:pic>
        <p:nvPicPr>
          <p:cNvPr id="409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49993" y="4701502"/>
            <a:ext cx="2724936" cy="178539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Imagen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606724"/>
            <a:ext cx="6049213" cy="2271816"/>
          </a:xfrm>
          <a:prstGeom prst="rect">
            <a:avLst/>
          </a:prstGeom>
        </p:spPr>
      </p:pic>
      <p:pic>
        <p:nvPicPr>
          <p:cNvPr id="17" name="Picture 2" descr="D:\Dropbox\BSC ES SERVICES COMM\150513 Talk Energy Sector\SOLAR ENERGY.jpg"/>
          <p:cNvPicPr>
            <a:picLocks noChangeAspect="1" noChangeArrowheads="1"/>
          </p:cNvPicPr>
          <p:nvPr/>
        </p:nvPicPr>
        <p:blipFill rotWithShape="1">
          <a:blip r:embed="rId6"/>
          <a:srcRect l="1210" r="930"/>
          <a:stretch/>
        </p:blipFill>
        <p:spPr bwMode="auto">
          <a:xfrm>
            <a:off x="3124446" y="4658228"/>
            <a:ext cx="3253686" cy="222031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328636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1 Título"/>
          <p:cNvSpPr>
            <a:spLocks noGrp="1"/>
          </p:cNvSpPr>
          <p:nvPr>
            <p:ph type="title"/>
          </p:nvPr>
        </p:nvSpPr>
        <p:spPr bwMode="auto">
          <a:xfrm>
            <a:off x="2699792" y="3176588"/>
            <a:ext cx="5987008" cy="177353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a:r>
              <a:rPr lang="en-US" altLang="es-ES" sz="2800" dirty="0" smtClean="0">
                <a:ea typeface="ＭＳ Ｐゴシック" panose="020B0600070205080204" pitchFamily="34" charset="-128"/>
              </a:rPr>
              <a:t>Climate predictions for wind energy</a:t>
            </a:r>
          </a:p>
        </p:txBody>
      </p:sp>
    </p:spTree>
    <p:extLst>
      <p:ext uri="{BB962C8B-B14F-4D97-AF65-F5344CB8AC3E}">
        <p14:creationId xmlns:p14="http://schemas.microsoft.com/office/powerpoint/2010/main" val="33769836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57145" y="144463"/>
            <a:ext cx="6430980" cy="696912"/>
          </a:xfrm>
        </p:spPr>
        <p:txBody>
          <a:bodyPr/>
          <a:lstStyle/>
          <a:p>
            <a:pPr>
              <a:defRPr/>
            </a:pPr>
            <a:r>
              <a:rPr lang="es-ES_tradnl" dirty="0" err="1" smtClean="0"/>
              <a:t>Climate</a:t>
            </a:r>
            <a:r>
              <a:rPr lang="es-ES_tradnl" dirty="0" smtClean="0"/>
              <a:t> </a:t>
            </a:r>
            <a:r>
              <a:rPr lang="es-ES_tradnl" dirty="0" err="1" smtClean="0"/>
              <a:t>services</a:t>
            </a:r>
            <a:r>
              <a:rPr lang="es-ES_tradnl" dirty="0" smtClean="0"/>
              <a:t> </a:t>
            </a:r>
            <a:r>
              <a:rPr lang="es-ES_tradnl" dirty="0" err="1" smtClean="0"/>
              <a:t>for</a:t>
            </a:r>
            <a:r>
              <a:rPr lang="es-ES_tradnl" dirty="0" smtClean="0"/>
              <a:t> </a:t>
            </a:r>
            <a:r>
              <a:rPr lang="es-ES_tradnl" dirty="0" err="1" smtClean="0"/>
              <a:t>wind</a:t>
            </a:r>
            <a:r>
              <a:rPr lang="es-ES_tradnl" dirty="0" smtClean="0"/>
              <a:t> </a:t>
            </a:r>
            <a:r>
              <a:rPr lang="es-ES_tradnl" dirty="0" err="1" smtClean="0"/>
              <a:t>energy</a:t>
            </a:r>
            <a:endParaRPr lang="es-ES" dirty="0"/>
          </a:p>
        </p:txBody>
      </p:sp>
      <p:sp>
        <p:nvSpPr>
          <p:cNvPr id="58" name="Text Box 9"/>
          <p:cNvSpPr txBox="1">
            <a:spLocks noChangeArrowheads="1"/>
          </p:cNvSpPr>
          <p:nvPr/>
        </p:nvSpPr>
        <p:spPr bwMode="auto">
          <a:xfrm>
            <a:off x="3491880" y="2429842"/>
            <a:ext cx="5591224" cy="105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9360" tIns="51480" rIns="99360" bIns="51480" anchor="ct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ＭＳ Ｐゴシック" charset="0"/>
                <a:cs typeface="DejaVu Sans" charset="0"/>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5pPr>
            <a:lvl6pPr marL="25146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6pPr>
            <a:lvl7pPr marL="29718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7pPr>
            <a:lvl8pPr marL="34290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8pPr>
            <a:lvl9pPr marL="38862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a:pPr>
            <a:r>
              <a:rPr kumimoji="0" lang="en-GB" sz="1800" b="1" i="0" u="none" strike="noStrike" kern="0" cap="none" spc="0" normalizeH="0" baseline="0" noProof="0" dirty="0">
                <a:ln>
                  <a:noFill/>
                </a:ln>
                <a:solidFill>
                  <a:srgbClr val="000000"/>
                </a:solidFill>
                <a:effectLst/>
                <a:uLnTx/>
                <a:uFillTx/>
                <a:latin typeface="Arial" charset="0"/>
                <a:ea typeface="ＭＳ Ｐゴシック" charset="0"/>
              </a:rPr>
              <a:t>EUPORIAS:</a:t>
            </a:r>
            <a:r>
              <a:rPr kumimoji="0" lang="en-GB" sz="1800" b="0" i="0" u="none" strike="noStrike" kern="0" cap="none" spc="0" normalizeH="0" baseline="0" noProof="0" dirty="0">
                <a:ln>
                  <a:noFill/>
                </a:ln>
                <a:solidFill>
                  <a:srgbClr val="000000"/>
                </a:solidFill>
                <a:effectLst/>
                <a:uLnTx/>
                <a:uFillTx/>
                <a:latin typeface="Arial" charset="0"/>
                <a:ea typeface="ＭＳ Ｐゴシック" charset="0"/>
              </a:rPr>
              <a:t> </a:t>
            </a:r>
            <a:r>
              <a:rPr kumimoji="0" lang="en-GB" sz="1800" b="0" i="0" u="none" strike="noStrike" kern="0" cap="none" spc="0" normalizeH="0" baseline="0" noProof="0" dirty="0" err="1">
                <a:ln>
                  <a:noFill/>
                </a:ln>
                <a:solidFill>
                  <a:prstClr val="black">
                    <a:lumMod val="65000"/>
                    <a:lumOff val="35000"/>
                  </a:prstClr>
                </a:solidFill>
                <a:effectLst/>
                <a:uLnTx/>
                <a:uFillTx/>
                <a:latin typeface="Arial" charset="0"/>
                <a:ea typeface="ＭＳ Ｐゴシック" charset="0"/>
              </a:rPr>
              <a:t>EUropean</a:t>
            </a:r>
            <a:r>
              <a:rPr kumimoji="0" lang="en-GB" sz="1800" b="0" i="0" u="none" strike="noStrike" kern="0" cap="none" spc="0" normalizeH="0" baseline="0" noProof="0" dirty="0">
                <a:ln>
                  <a:noFill/>
                </a:ln>
                <a:solidFill>
                  <a:prstClr val="black">
                    <a:lumMod val="65000"/>
                    <a:lumOff val="35000"/>
                  </a:prstClr>
                </a:solidFill>
                <a:effectLst/>
                <a:uLnTx/>
                <a:uFillTx/>
                <a:latin typeface="Arial" charset="0"/>
                <a:ea typeface="ＭＳ Ｐゴシック" charset="0"/>
              </a:rPr>
              <a:t> Provision Of Regional Impact Assessment on a Seasonal-to-decadal timescale</a:t>
            </a:r>
          </a:p>
        </p:txBody>
      </p:sp>
      <p:pic>
        <p:nvPicPr>
          <p:cNvPr id="61" name="Picture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51421" y="2717874"/>
            <a:ext cx="1125711" cy="216216"/>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62" name="Text Box 9"/>
          <p:cNvSpPr txBox="1">
            <a:spLocks noChangeArrowheads="1"/>
          </p:cNvSpPr>
          <p:nvPr/>
        </p:nvSpPr>
        <p:spPr bwMode="auto">
          <a:xfrm>
            <a:off x="3491880" y="1522400"/>
            <a:ext cx="5591224" cy="105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9360" tIns="51480" rIns="99360" bIns="51480" anchor="ct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ＭＳ Ｐゴシック" charset="0"/>
                <a:cs typeface="DejaVu Sans" charset="0"/>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5pPr>
            <a:lvl6pPr marL="25146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6pPr>
            <a:lvl7pPr marL="29718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7pPr>
            <a:lvl8pPr marL="34290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8pPr>
            <a:lvl9pPr marL="38862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a:pPr>
            <a:r>
              <a:rPr kumimoji="0" lang="en-GB" sz="1800" b="1" i="0" u="none" strike="noStrike" kern="0" cap="none" spc="0" normalizeH="0" baseline="0" noProof="0" dirty="0" smtClean="0">
                <a:ln>
                  <a:noFill/>
                </a:ln>
                <a:solidFill>
                  <a:srgbClr val="000000"/>
                </a:solidFill>
                <a:effectLst/>
                <a:uLnTx/>
                <a:uFillTx/>
                <a:latin typeface="Arial" charset="0"/>
                <a:ea typeface="ＭＳ Ｐゴシック" charset="0"/>
              </a:rPr>
              <a:t>SPECS: </a:t>
            </a:r>
            <a:r>
              <a:rPr kumimoji="0" lang="en-GB" sz="1800" b="0" i="0" u="none" strike="noStrike" kern="0" cap="none" spc="0" normalizeH="0" baseline="0" noProof="0" dirty="0" smtClean="0">
                <a:ln>
                  <a:noFill/>
                </a:ln>
                <a:solidFill>
                  <a:prstClr val="black">
                    <a:lumMod val="65000"/>
                    <a:lumOff val="35000"/>
                  </a:prstClr>
                </a:solidFill>
                <a:effectLst/>
                <a:uLnTx/>
                <a:uFillTx/>
                <a:latin typeface="Arial" charset="0"/>
                <a:ea typeface="ＭＳ Ｐゴシック" charset="0"/>
              </a:rPr>
              <a:t>Seasonal-to-decadal climate Prediction </a:t>
            </a:r>
            <a:r>
              <a:rPr kumimoji="0" lang="en-GB" sz="1800" b="0" i="0" u="none" strike="noStrike" kern="0" cap="none" spc="0" normalizeH="0" baseline="0" noProof="0" dirty="0">
                <a:ln>
                  <a:noFill/>
                </a:ln>
                <a:solidFill>
                  <a:prstClr val="black">
                    <a:lumMod val="65000"/>
                    <a:lumOff val="35000"/>
                  </a:prstClr>
                </a:solidFill>
                <a:effectLst/>
                <a:uLnTx/>
                <a:uFillTx/>
                <a:latin typeface="Arial" charset="0"/>
                <a:ea typeface="ＭＳ Ｐゴシック" charset="0"/>
              </a:rPr>
              <a:t>for the improvement of European Climate Services</a:t>
            </a:r>
          </a:p>
        </p:txBody>
      </p:sp>
      <p:pic>
        <p:nvPicPr>
          <p:cNvPr id="63" name="Picture 1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4175" y="2367683"/>
            <a:ext cx="1084134" cy="88271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64" name="Picture 1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67743" y="1775833"/>
            <a:ext cx="1009389" cy="36597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65" name="8 Imagen" descr="newa_logo_web_rgb.png"/>
          <p:cNvPicPr>
            <a:picLocks noChangeAspect="1"/>
          </p:cNvPicPr>
          <p:nvPr/>
        </p:nvPicPr>
        <p:blipFill>
          <a:blip r:embed="rId6" cstate="print"/>
          <a:srcRect l="27319" t="31970"/>
          <a:stretch>
            <a:fillRect/>
          </a:stretch>
        </p:blipFill>
        <p:spPr>
          <a:xfrm>
            <a:off x="2304795" y="3581970"/>
            <a:ext cx="972338" cy="350042"/>
          </a:xfrm>
          <a:prstGeom prst="rect">
            <a:avLst/>
          </a:prstGeom>
        </p:spPr>
      </p:pic>
      <p:sp>
        <p:nvSpPr>
          <p:cNvPr id="67" name="Rectángulo 15"/>
          <p:cNvSpPr/>
          <p:nvPr/>
        </p:nvSpPr>
        <p:spPr>
          <a:xfrm>
            <a:off x="3491880" y="3581970"/>
            <a:ext cx="5591224" cy="369332"/>
          </a:xfrm>
          <a:prstGeom prst="rect">
            <a:avLst/>
          </a:prstGeom>
        </p:spPr>
        <p:txBody>
          <a:bodyPr wrap="square">
            <a:spAutoFit/>
          </a:bodyPr>
          <a:lstStyle/>
          <a:p>
            <a:pPr fontAlgn="auto">
              <a:spcBef>
                <a:spcPts val="0"/>
              </a:spcBef>
              <a:spcAft>
                <a:spcPts val="0"/>
              </a:spcAft>
            </a:pPr>
            <a:r>
              <a:rPr lang="en-GB" b="1" dirty="0">
                <a:solidFill>
                  <a:srgbClr val="000000"/>
                </a:solidFill>
                <a:latin typeface="Arial" charset="0"/>
                <a:ea typeface="ＭＳ Ｐゴシック" charset="0"/>
              </a:rPr>
              <a:t>NEWA: </a:t>
            </a:r>
            <a:r>
              <a:rPr lang="en-GB" dirty="0">
                <a:solidFill>
                  <a:prstClr val="black">
                    <a:lumMod val="65000"/>
                    <a:lumOff val="35000"/>
                  </a:prstClr>
                </a:solidFill>
                <a:latin typeface="Arial" charset="0"/>
                <a:ea typeface="ＭＳ Ｐゴシック" charset="0"/>
              </a:rPr>
              <a:t>New European Wind Atlas</a:t>
            </a:r>
            <a:endParaRPr lang="es-ES" dirty="0">
              <a:solidFill>
                <a:prstClr val="black">
                  <a:lumMod val="65000"/>
                  <a:lumOff val="35000"/>
                </a:prstClr>
              </a:solidFill>
              <a:latin typeface="Arial" charset="0"/>
              <a:ea typeface="ＭＳ Ｐゴシック" charset="0"/>
            </a:endParaRPr>
          </a:p>
        </p:txBody>
      </p:sp>
      <p:pic>
        <p:nvPicPr>
          <p:cNvPr id="2050" name="Picture 2" descr="http://www.ucc.ie/en/media/research/researchatucc/h2020logo.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57145" y="5033831"/>
            <a:ext cx="1462528" cy="471783"/>
          </a:xfrm>
          <a:prstGeom prst="rect">
            <a:avLst/>
          </a:prstGeom>
          <a:noFill/>
          <a:extLst>
            <a:ext uri="{909E8E84-426E-40DD-AFC4-6F175D3DCCD1}">
              <a14:hiddenFill xmlns:a14="http://schemas.microsoft.com/office/drawing/2010/main">
                <a:solidFill>
                  <a:srgbClr val="FFFFFF"/>
                </a:solidFill>
              </a14:hiddenFill>
            </a:ext>
          </a:extLst>
        </p:spPr>
      </p:pic>
      <p:sp>
        <p:nvSpPr>
          <p:cNvPr id="19" name="Rectángulo 15"/>
          <p:cNvSpPr/>
          <p:nvPr/>
        </p:nvSpPr>
        <p:spPr>
          <a:xfrm>
            <a:off x="3491880" y="4268236"/>
            <a:ext cx="5591224" cy="923330"/>
          </a:xfrm>
          <a:prstGeom prst="rect">
            <a:avLst/>
          </a:prstGeom>
        </p:spPr>
        <p:txBody>
          <a:bodyPr wrap="square">
            <a:spAutoFit/>
          </a:bodyPr>
          <a:lstStyle/>
          <a:p>
            <a:pPr fontAlgn="auto">
              <a:spcBef>
                <a:spcPts val="0"/>
              </a:spcBef>
              <a:spcAft>
                <a:spcPts val="0"/>
              </a:spcAft>
            </a:pPr>
            <a:r>
              <a:rPr lang="en-GB" b="1" dirty="0" smtClean="0">
                <a:solidFill>
                  <a:srgbClr val="000000"/>
                </a:solidFill>
                <a:latin typeface="Arial" charset="0"/>
                <a:ea typeface="ＭＳ Ｐゴシック" charset="0"/>
              </a:rPr>
              <a:t>PRIMAVERA: </a:t>
            </a:r>
            <a:r>
              <a:rPr lang="en-US" dirty="0">
                <a:solidFill>
                  <a:prstClr val="black">
                    <a:lumMod val="65000"/>
                    <a:lumOff val="35000"/>
                  </a:prstClr>
                </a:solidFill>
                <a:latin typeface="Arial" charset="0"/>
                <a:ea typeface="ＭＳ Ｐゴシック" charset="0"/>
              </a:rPr>
              <a:t>Process-based climate simulation: advances in high-resolution modelling and </a:t>
            </a:r>
            <a:r>
              <a:rPr lang="en-US" dirty="0" err="1">
                <a:solidFill>
                  <a:prstClr val="black">
                    <a:lumMod val="65000"/>
                    <a:lumOff val="35000"/>
                  </a:prstClr>
                </a:solidFill>
                <a:latin typeface="Arial" charset="0"/>
                <a:ea typeface="ＭＳ Ｐゴシック" charset="0"/>
              </a:rPr>
              <a:t>european</a:t>
            </a:r>
            <a:r>
              <a:rPr lang="en-US" dirty="0">
                <a:solidFill>
                  <a:prstClr val="black">
                    <a:lumMod val="65000"/>
                    <a:lumOff val="35000"/>
                  </a:prstClr>
                </a:solidFill>
                <a:latin typeface="Arial" charset="0"/>
                <a:ea typeface="ＭＳ Ｐゴシック" charset="0"/>
              </a:rPr>
              <a:t> climate risk assessment</a:t>
            </a:r>
            <a:endParaRPr lang="es-ES" dirty="0">
              <a:solidFill>
                <a:prstClr val="black">
                  <a:lumMod val="65000"/>
                  <a:lumOff val="35000"/>
                </a:prstClr>
              </a:solidFill>
              <a:latin typeface="Arial" charset="0"/>
              <a:ea typeface="ＭＳ Ｐゴシック" charset="0"/>
            </a:endParaRPr>
          </a:p>
        </p:txBody>
      </p:sp>
      <p:pic>
        <p:nvPicPr>
          <p:cNvPr id="1027"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353088" y="4374058"/>
            <a:ext cx="924045" cy="186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2" name="Rectángulo 15"/>
          <p:cNvSpPr/>
          <p:nvPr/>
        </p:nvSpPr>
        <p:spPr>
          <a:xfrm>
            <a:off x="3491880" y="5454178"/>
            <a:ext cx="5591224" cy="646331"/>
          </a:xfrm>
          <a:prstGeom prst="rect">
            <a:avLst/>
          </a:prstGeom>
        </p:spPr>
        <p:txBody>
          <a:bodyPr wrap="square">
            <a:spAutoFit/>
          </a:bodyPr>
          <a:lstStyle/>
          <a:p>
            <a:pPr fontAlgn="auto">
              <a:spcBef>
                <a:spcPts val="0"/>
              </a:spcBef>
              <a:spcAft>
                <a:spcPts val="0"/>
              </a:spcAft>
            </a:pPr>
            <a:r>
              <a:rPr lang="en-GB" b="1" dirty="0" smtClean="0">
                <a:solidFill>
                  <a:srgbClr val="000000"/>
                </a:solidFill>
                <a:latin typeface="Arial" charset="0"/>
                <a:ea typeface="ＭＳ Ｐゴシック" charset="0"/>
              </a:rPr>
              <a:t>IMPREX: </a:t>
            </a:r>
            <a:r>
              <a:rPr lang="en-US" dirty="0" smtClean="0">
                <a:solidFill>
                  <a:prstClr val="black">
                    <a:lumMod val="65000"/>
                    <a:lumOff val="35000"/>
                  </a:prstClr>
                </a:solidFill>
                <a:latin typeface="Arial" charset="0"/>
                <a:ea typeface="ＭＳ Ｐゴシック" charset="0"/>
              </a:rPr>
              <a:t>Improving predictions and management of hydrological Extremes</a:t>
            </a:r>
            <a:endParaRPr lang="es-ES" dirty="0">
              <a:solidFill>
                <a:prstClr val="black">
                  <a:lumMod val="65000"/>
                  <a:lumOff val="35000"/>
                </a:prstClr>
              </a:solidFill>
              <a:latin typeface="Arial" charset="0"/>
              <a:ea typeface="ＭＳ Ｐゴシック" charset="0"/>
            </a:endParaRPr>
          </a:p>
        </p:txBody>
      </p:sp>
      <p:sp>
        <p:nvSpPr>
          <p:cNvPr id="23" name="Rectángulo 15"/>
          <p:cNvSpPr/>
          <p:nvPr/>
        </p:nvSpPr>
        <p:spPr>
          <a:xfrm>
            <a:off x="3491880" y="6318274"/>
            <a:ext cx="5591224" cy="369332"/>
          </a:xfrm>
          <a:prstGeom prst="rect">
            <a:avLst/>
          </a:prstGeom>
        </p:spPr>
        <p:txBody>
          <a:bodyPr wrap="square">
            <a:spAutoFit/>
          </a:bodyPr>
          <a:lstStyle/>
          <a:p>
            <a:pPr fontAlgn="auto">
              <a:spcBef>
                <a:spcPts val="0"/>
              </a:spcBef>
              <a:spcAft>
                <a:spcPts val="0"/>
              </a:spcAft>
            </a:pPr>
            <a:r>
              <a:rPr lang="en-GB" b="1" dirty="0" smtClean="0">
                <a:solidFill>
                  <a:srgbClr val="000000"/>
                </a:solidFill>
                <a:latin typeface="Arial" charset="0"/>
                <a:ea typeface="ＭＳ Ｐゴシック" charset="0"/>
              </a:rPr>
              <a:t>CLIM4ENERGY: </a:t>
            </a:r>
            <a:r>
              <a:rPr lang="en-US" dirty="0" smtClean="0">
                <a:solidFill>
                  <a:prstClr val="black">
                    <a:lumMod val="65000"/>
                    <a:lumOff val="35000"/>
                  </a:prstClr>
                </a:solidFill>
                <a:latin typeface="Arial" charset="0"/>
                <a:ea typeface="ＭＳ Ｐゴシック" charset="0"/>
              </a:rPr>
              <a:t>Climate for Energy</a:t>
            </a:r>
            <a:endParaRPr lang="es-ES" dirty="0">
              <a:solidFill>
                <a:prstClr val="black">
                  <a:lumMod val="65000"/>
                  <a:lumOff val="35000"/>
                </a:prstClr>
              </a:solidFill>
              <a:latin typeface="Arial" charset="0"/>
              <a:ea typeface="ＭＳ Ｐゴシック" charset="0"/>
            </a:endParaRPr>
          </a:p>
        </p:txBody>
      </p:sp>
      <p:pic>
        <p:nvPicPr>
          <p:cNvPr id="1029" name="Picture 5" descr="Copernicus "/>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5912" y="6174258"/>
            <a:ext cx="1565405" cy="652252"/>
          </a:xfrm>
          <a:prstGeom prst="rect">
            <a:avLst/>
          </a:prstGeom>
          <a:noFill/>
          <a:extLst>
            <a:ext uri="{909E8E84-426E-40DD-AFC4-6F175D3DCCD1}">
              <a14:hiddenFill xmlns:a14="http://schemas.microsoft.com/office/drawing/2010/main">
                <a:solidFill>
                  <a:srgbClr val="FFFFFF"/>
                </a:solidFill>
              </a14:hiddenFill>
            </a:ext>
          </a:extLst>
        </p:spPr>
      </p:pic>
      <p:sp>
        <p:nvSpPr>
          <p:cNvPr id="5" name="4 Abrir llave"/>
          <p:cNvSpPr/>
          <p:nvPr/>
        </p:nvSpPr>
        <p:spPr>
          <a:xfrm>
            <a:off x="1834417" y="1775832"/>
            <a:ext cx="317003" cy="2382201"/>
          </a:xfrm>
          <a:prstGeom prst="leftBrace">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26" name="25 Abrir llave"/>
          <p:cNvSpPr/>
          <p:nvPr/>
        </p:nvSpPr>
        <p:spPr>
          <a:xfrm>
            <a:off x="1834418" y="4310435"/>
            <a:ext cx="289310" cy="1790074"/>
          </a:xfrm>
          <a:prstGeom prst="leftBrace">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27" name="26 Abrir llave"/>
          <p:cNvSpPr/>
          <p:nvPr/>
        </p:nvSpPr>
        <p:spPr>
          <a:xfrm>
            <a:off x="1832290" y="6246267"/>
            <a:ext cx="291437" cy="648071"/>
          </a:xfrm>
          <a:prstGeom prst="leftBrace">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29" name="1 Título"/>
          <p:cNvSpPr txBox="1">
            <a:spLocks/>
          </p:cNvSpPr>
          <p:nvPr/>
        </p:nvSpPr>
        <p:spPr>
          <a:xfrm>
            <a:off x="180529" y="1012850"/>
            <a:ext cx="9143999" cy="696912"/>
          </a:xfrm>
          <a:prstGeom prst="rect">
            <a:avLst/>
          </a:prstGeom>
        </p:spPr>
        <p:txBody>
          <a:bodyPr/>
          <a:lstStyle>
            <a:lvl1pPr algn="l" rtl="0" eaLnBrk="0" fontAlgn="base" hangingPunct="0">
              <a:spcBef>
                <a:spcPct val="0"/>
              </a:spcBef>
              <a:spcAft>
                <a:spcPct val="0"/>
              </a:spcAft>
              <a:defRPr sz="2800" baseline="0">
                <a:solidFill>
                  <a:schemeClr val="accent1"/>
                </a:solidFill>
                <a:latin typeface="+mj-lt"/>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defRPr/>
            </a:pPr>
            <a:r>
              <a:rPr lang="es-ES_tradnl" sz="2000" kern="0" dirty="0" smtClean="0">
                <a:solidFill>
                  <a:schemeClr val="accent2"/>
                </a:solidFill>
              </a:rPr>
              <a:t>ESS </a:t>
            </a:r>
            <a:r>
              <a:rPr lang="es-ES_tradnl" sz="2000" kern="0" dirty="0" err="1" smtClean="0">
                <a:solidFill>
                  <a:schemeClr val="accent2"/>
                </a:solidFill>
              </a:rPr>
              <a:t>partnership</a:t>
            </a:r>
            <a:r>
              <a:rPr lang="es-ES_tradnl" sz="2000" kern="0" dirty="0" smtClean="0">
                <a:solidFill>
                  <a:schemeClr val="accent2"/>
                </a:solidFill>
              </a:rPr>
              <a:t> in EU </a:t>
            </a:r>
            <a:r>
              <a:rPr lang="es-ES_tradnl" sz="2000" kern="0" dirty="0" err="1" smtClean="0">
                <a:solidFill>
                  <a:schemeClr val="accent2"/>
                </a:solidFill>
              </a:rPr>
              <a:t>Projects</a:t>
            </a:r>
            <a:r>
              <a:rPr lang="es-ES_tradnl" sz="2000" kern="0" dirty="0" smtClean="0">
                <a:solidFill>
                  <a:schemeClr val="accent2"/>
                </a:solidFill>
              </a:rPr>
              <a:t> in </a:t>
            </a:r>
            <a:r>
              <a:rPr lang="es-ES_tradnl" sz="2000" kern="0" dirty="0" err="1" smtClean="0">
                <a:solidFill>
                  <a:schemeClr val="accent2"/>
                </a:solidFill>
              </a:rPr>
              <a:t>climate</a:t>
            </a:r>
            <a:r>
              <a:rPr lang="es-ES_tradnl" sz="2000" kern="0" dirty="0" smtClean="0">
                <a:solidFill>
                  <a:schemeClr val="accent2"/>
                </a:solidFill>
              </a:rPr>
              <a:t> </a:t>
            </a:r>
            <a:r>
              <a:rPr lang="es-ES_tradnl" sz="2000" kern="0" dirty="0" err="1" smtClean="0">
                <a:solidFill>
                  <a:schemeClr val="accent2"/>
                </a:solidFill>
              </a:rPr>
              <a:t>services</a:t>
            </a:r>
            <a:r>
              <a:rPr lang="es-ES_tradnl" sz="2000" kern="0" dirty="0" smtClean="0">
                <a:solidFill>
                  <a:schemeClr val="accent2"/>
                </a:solidFill>
              </a:rPr>
              <a:t> </a:t>
            </a:r>
            <a:r>
              <a:rPr lang="es-ES_tradnl" sz="2000" kern="0" dirty="0" err="1" smtClean="0">
                <a:solidFill>
                  <a:schemeClr val="accent2"/>
                </a:solidFill>
              </a:rPr>
              <a:t>for</a:t>
            </a:r>
            <a:r>
              <a:rPr lang="es-ES_tradnl" sz="2000" kern="0" dirty="0" smtClean="0">
                <a:solidFill>
                  <a:schemeClr val="accent2"/>
                </a:solidFill>
              </a:rPr>
              <a:t> </a:t>
            </a:r>
            <a:r>
              <a:rPr lang="es-ES_tradnl" sz="2000" kern="0" dirty="0" err="1" smtClean="0">
                <a:solidFill>
                  <a:schemeClr val="accent2"/>
                </a:solidFill>
              </a:rPr>
              <a:t>the</a:t>
            </a:r>
            <a:r>
              <a:rPr lang="es-ES_tradnl" sz="2000" kern="0" dirty="0" smtClean="0">
                <a:solidFill>
                  <a:schemeClr val="accent2"/>
                </a:solidFill>
              </a:rPr>
              <a:t> </a:t>
            </a:r>
            <a:r>
              <a:rPr lang="es-ES_tradnl" sz="2000" kern="0" dirty="0" err="1" smtClean="0">
                <a:solidFill>
                  <a:schemeClr val="accent2"/>
                </a:solidFill>
              </a:rPr>
              <a:t>energy</a:t>
            </a:r>
            <a:r>
              <a:rPr lang="es-ES_tradnl" sz="2000" kern="0" dirty="0" smtClean="0">
                <a:solidFill>
                  <a:schemeClr val="accent2"/>
                </a:solidFill>
              </a:rPr>
              <a:t> sector</a:t>
            </a:r>
            <a:endParaRPr lang="es-ES" sz="2000" kern="0" dirty="0">
              <a:solidFill>
                <a:schemeClr val="accent2"/>
              </a:solidFill>
            </a:endParaRPr>
          </a:p>
        </p:txBody>
      </p:sp>
    </p:spTree>
    <p:extLst>
      <p:ext uri="{BB962C8B-B14F-4D97-AF65-F5344CB8AC3E}">
        <p14:creationId xmlns:p14="http://schemas.microsoft.com/office/powerpoint/2010/main" val="299487376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24 Título"/>
          <p:cNvSpPr>
            <a:spLocks noGrp="1"/>
          </p:cNvSpPr>
          <p:nvPr>
            <p:ph type="title"/>
          </p:nvPr>
        </p:nvSpPr>
        <p:spPr>
          <a:xfrm>
            <a:off x="396875" y="144463"/>
            <a:ext cx="6191250" cy="696912"/>
          </a:xfrm>
        </p:spPr>
        <p:txBody>
          <a:bodyPr/>
          <a:lstStyle/>
          <a:p>
            <a:pPr>
              <a:defRPr/>
            </a:pPr>
            <a:r>
              <a:rPr lang="es-ES_tradnl" dirty="0" err="1" smtClean="0"/>
              <a:t>e.g</a:t>
            </a:r>
            <a:r>
              <a:rPr lang="es-ES_tradnl" dirty="0" smtClean="0"/>
              <a:t>. </a:t>
            </a:r>
            <a:r>
              <a:rPr lang="es-ES_tradnl" dirty="0" err="1" smtClean="0"/>
              <a:t>Seasonal</a:t>
            </a:r>
            <a:r>
              <a:rPr lang="es-ES_tradnl" dirty="0" smtClean="0"/>
              <a:t> </a:t>
            </a:r>
            <a:r>
              <a:rPr lang="es-ES_tradnl" dirty="0" err="1" smtClean="0"/>
              <a:t>wind</a:t>
            </a:r>
            <a:r>
              <a:rPr lang="es-ES_tradnl" dirty="0" smtClean="0"/>
              <a:t> </a:t>
            </a:r>
            <a:r>
              <a:rPr lang="es-ES_tradnl" dirty="0" err="1" smtClean="0"/>
              <a:t>speed</a:t>
            </a:r>
            <a:r>
              <a:rPr lang="es-ES_tradnl" dirty="0" smtClean="0"/>
              <a:t> </a:t>
            </a:r>
            <a:r>
              <a:rPr lang="es-ES_tradnl" dirty="0" err="1" smtClean="0"/>
              <a:t>predictions</a:t>
            </a:r>
            <a:endParaRPr lang="es-ES" dirty="0"/>
          </a:p>
        </p:txBody>
      </p:sp>
      <p:pic>
        <p:nvPicPr>
          <p:cNvPr id="13" name="image04.png"/>
          <p:cNvPicPr/>
          <p:nvPr/>
        </p:nvPicPr>
        <p:blipFill>
          <a:blip r:embed="rId3" cstate="print">
            <a:extLst>
              <a:ext uri="{28A0092B-C50C-407E-A947-70E740481C1C}">
                <a14:useLocalDpi xmlns:a14="http://schemas.microsoft.com/office/drawing/2010/main" val="0"/>
              </a:ext>
            </a:extLst>
          </a:blip>
          <a:stretch>
            <a:fillRect/>
          </a:stretch>
        </p:blipFill>
        <p:spPr>
          <a:xfrm>
            <a:off x="4640906" y="917674"/>
            <a:ext cx="4251574" cy="6000448"/>
          </a:xfrm>
          <a:prstGeom prst="rect">
            <a:avLst/>
          </a:prstGeom>
          <a:ln/>
        </p:spPr>
      </p:pic>
      <p:pic>
        <p:nvPicPr>
          <p:cNvPr id="19" name="18 Imagen"/>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59632" y="1133698"/>
            <a:ext cx="3084858" cy="1346251"/>
          </a:xfrm>
          <a:prstGeom prst="rect">
            <a:avLst/>
          </a:prstGeom>
        </p:spPr>
      </p:pic>
      <p:sp>
        <p:nvSpPr>
          <p:cNvPr id="20" name="19 Rectángulo"/>
          <p:cNvSpPr/>
          <p:nvPr/>
        </p:nvSpPr>
        <p:spPr>
          <a:xfrm>
            <a:off x="179512" y="2875386"/>
            <a:ext cx="4017479" cy="3785652"/>
          </a:xfrm>
          <a:prstGeom prst="rect">
            <a:avLst/>
          </a:prstGeom>
        </p:spPr>
        <p:txBody>
          <a:bodyPr wrap="square">
            <a:spAutoFit/>
          </a:bodyPr>
          <a:lstStyle/>
          <a:p>
            <a:pPr marL="342900" indent="-342900" fontAlgn="auto">
              <a:spcBef>
                <a:spcPts val="0"/>
              </a:spcBef>
              <a:spcAft>
                <a:spcPts val="0"/>
              </a:spcAft>
              <a:buFont typeface="Wingdings" panose="05000000000000000000" pitchFamily="2" charset="2"/>
              <a:buChar char="§"/>
            </a:pPr>
            <a:r>
              <a:rPr lang="en-US" sz="2000" dirty="0">
                <a:solidFill>
                  <a:schemeClr val="tx2"/>
                </a:solidFill>
                <a:ea typeface="+mn-ea"/>
                <a:cs typeface="Arial" panose="020B0604020202020204" pitchFamily="34" charset="0"/>
              </a:rPr>
              <a:t>Data from </a:t>
            </a:r>
            <a:r>
              <a:rPr lang="en-US" sz="2000" b="1" dirty="0">
                <a:solidFill>
                  <a:schemeClr val="tx2"/>
                </a:solidFill>
                <a:ea typeface="+mn-ea"/>
                <a:cs typeface="Arial" panose="020B0604020202020204" pitchFamily="34" charset="0"/>
              </a:rPr>
              <a:t>ECMWF</a:t>
            </a:r>
            <a:r>
              <a:rPr lang="en-US" sz="2000" dirty="0">
                <a:solidFill>
                  <a:schemeClr val="tx2"/>
                </a:solidFill>
                <a:ea typeface="+mn-ea"/>
                <a:cs typeface="Arial" panose="020B0604020202020204" pitchFamily="34" charset="0"/>
              </a:rPr>
              <a:t> (European Centre for Medium-Range Weather Forecasts</a:t>
            </a:r>
            <a:r>
              <a:rPr lang="en-US" sz="2000" dirty="0" smtClean="0">
                <a:solidFill>
                  <a:schemeClr val="tx2"/>
                </a:solidFill>
                <a:ea typeface="+mn-ea"/>
                <a:cs typeface="Arial" panose="020B0604020202020204" pitchFamily="34" charset="0"/>
              </a:rPr>
              <a:t>)</a:t>
            </a:r>
          </a:p>
          <a:p>
            <a:pPr marL="342900" indent="-342900" fontAlgn="auto">
              <a:spcBef>
                <a:spcPts val="0"/>
              </a:spcBef>
              <a:spcAft>
                <a:spcPts val="0"/>
              </a:spcAft>
              <a:buFont typeface="Wingdings" panose="05000000000000000000" pitchFamily="2" charset="2"/>
              <a:buChar char="§"/>
            </a:pPr>
            <a:endParaRPr lang="en-US" sz="2000" dirty="0">
              <a:solidFill>
                <a:schemeClr val="tx2"/>
              </a:solidFill>
              <a:ea typeface="+mn-ea"/>
              <a:cs typeface="Arial" panose="020B0604020202020204" pitchFamily="34" charset="0"/>
            </a:endParaRPr>
          </a:p>
          <a:p>
            <a:pPr marL="342900" indent="-342900" fontAlgn="auto">
              <a:spcBef>
                <a:spcPts val="0"/>
              </a:spcBef>
              <a:spcAft>
                <a:spcPts val="0"/>
              </a:spcAft>
              <a:buFont typeface="Wingdings" panose="05000000000000000000" pitchFamily="2" charset="2"/>
              <a:buChar char="§"/>
            </a:pPr>
            <a:r>
              <a:rPr lang="en-US" sz="2000" dirty="0" smtClean="0">
                <a:solidFill>
                  <a:schemeClr val="tx2"/>
                </a:solidFill>
                <a:ea typeface="+mn-ea"/>
                <a:cs typeface="Arial" panose="020B0604020202020204" pitchFamily="34" charset="0"/>
              </a:rPr>
              <a:t>We assess </a:t>
            </a:r>
            <a:r>
              <a:rPr lang="en-US" sz="2000" dirty="0">
                <a:solidFill>
                  <a:schemeClr val="tx2"/>
                </a:solidFill>
                <a:ea typeface="+mn-ea"/>
                <a:cs typeface="Arial" panose="020B0604020202020204" pitchFamily="34" charset="0"/>
              </a:rPr>
              <a:t>the global </a:t>
            </a:r>
            <a:r>
              <a:rPr lang="en-US" sz="2000" dirty="0" smtClean="0">
                <a:solidFill>
                  <a:schemeClr val="tx2"/>
                </a:solidFill>
                <a:ea typeface="+mn-ea"/>
                <a:cs typeface="Arial" panose="020B0604020202020204" pitchFamily="34" charset="0"/>
              </a:rPr>
              <a:t>behavior </a:t>
            </a:r>
            <a:r>
              <a:rPr lang="en-US" sz="2000" dirty="0">
                <a:solidFill>
                  <a:schemeClr val="tx2"/>
                </a:solidFill>
                <a:ea typeface="+mn-ea"/>
                <a:cs typeface="Arial" panose="020B0604020202020204" pitchFamily="34" charset="0"/>
              </a:rPr>
              <a:t>providing </a:t>
            </a:r>
            <a:r>
              <a:rPr lang="en-US" sz="2000" dirty="0" smtClean="0">
                <a:solidFill>
                  <a:schemeClr val="tx2"/>
                </a:solidFill>
                <a:ea typeface="+mn-ea"/>
                <a:cs typeface="Arial" panose="020B0604020202020204" pitchFamily="34" charset="0"/>
              </a:rPr>
              <a:t> </a:t>
            </a:r>
            <a:r>
              <a:rPr lang="en-US" sz="2000" b="1" dirty="0">
                <a:solidFill>
                  <a:schemeClr val="tx2"/>
                </a:solidFill>
                <a:ea typeface="+mn-ea"/>
                <a:cs typeface="Arial" panose="020B0604020202020204" pitchFamily="34" charset="0"/>
              </a:rPr>
              <a:t>probabilistic predictions</a:t>
            </a:r>
          </a:p>
          <a:p>
            <a:pPr marL="342900" indent="-342900" fontAlgn="auto">
              <a:spcBef>
                <a:spcPts val="0"/>
              </a:spcBef>
              <a:spcAft>
                <a:spcPts val="0"/>
              </a:spcAft>
              <a:buFont typeface="Wingdings" panose="05000000000000000000" pitchFamily="2" charset="2"/>
              <a:buChar char="§"/>
            </a:pPr>
            <a:endParaRPr lang="en-US" sz="2000" dirty="0">
              <a:solidFill>
                <a:schemeClr val="tx2"/>
              </a:solidFill>
              <a:ea typeface="+mn-ea"/>
              <a:cs typeface="Arial" panose="020B0604020202020204" pitchFamily="34" charset="0"/>
            </a:endParaRPr>
          </a:p>
          <a:p>
            <a:pPr marL="342900" indent="-342900" fontAlgn="auto">
              <a:spcBef>
                <a:spcPts val="0"/>
              </a:spcBef>
              <a:spcAft>
                <a:spcPts val="0"/>
              </a:spcAft>
              <a:buFont typeface="Wingdings" panose="05000000000000000000" pitchFamily="2" charset="2"/>
              <a:buChar char="§"/>
            </a:pPr>
            <a:r>
              <a:rPr lang="en-US" sz="2000" dirty="0">
                <a:solidFill>
                  <a:schemeClr val="tx2"/>
                </a:solidFill>
                <a:ea typeface="+mn-ea"/>
                <a:cs typeface="Arial" panose="020B0604020202020204" pitchFamily="34" charset="0"/>
              </a:rPr>
              <a:t>Aggregated output in </a:t>
            </a:r>
            <a:r>
              <a:rPr lang="en-US" sz="2000" b="1" dirty="0" err="1">
                <a:solidFill>
                  <a:schemeClr val="tx2"/>
                </a:solidFill>
                <a:ea typeface="+mn-ea"/>
                <a:cs typeface="Arial" panose="020B0604020202020204" pitchFamily="34" charset="0"/>
              </a:rPr>
              <a:t>terciles</a:t>
            </a:r>
            <a:r>
              <a:rPr lang="en-US" sz="2000" dirty="0">
                <a:solidFill>
                  <a:schemeClr val="tx2"/>
                </a:solidFill>
                <a:ea typeface="+mn-ea"/>
                <a:cs typeface="Arial" panose="020B0604020202020204" pitchFamily="34" charset="0"/>
              </a:rPr>
              <a:t>:</a:t>
            </a:r>
          </a:p>
          <a:p>
            <a:pPr marL="1257300" lvl="2" indent="-342900" fontAlgn="auto">
              <a:spcBef>
                <a:spcPts val="0"/>
              </a:spcBef>
              <a:spcAft>
                <a:spcPts val="0"/>
              </a:spcAft>
              <a:buFont typeface="Wingdings" panose="05000000000000000000" pitchFamily="2" charset="2"/>
              <a:buChar char="§"/>
            </a:pPr>
            <a:r>
              <a:rPr lang="en-US" sz="2000" dirty="0">
                <a:solidFill>
                  <a:schemeClr val="tx2"/>
                </a:solidFill>
                <a:ea typeface="+mn-ea"/>
                <a:cs typeface="Arial" panose="020B0604020202020204" pitchFamily="34" charset="0"/>
              </a:rPr>
              <a:t>Above normal</a:t>
            </a:r>
          </a:p>
          <a:p>
            <a:pPr marL="1257300" lvl="2" indent="-342900" fontAlgn="auto">
              <a:spcBef>
                <a:spcPts val="0"/>
              </a:spcBef>
              <a:spcAft>
                <a:spcPts val="0"/>
              </a:spcAft>
              <a:buFont typeface="Wingdings" panose="05000000000000000000" pitchFamily="2" charset="2"/>
              <a:buChar char="§"/>
            </a:pPr>
            <a:r>
              <a:rPr lang="en-US" sz="2000" dirty="0">
                <a:solidFill>
                  <a:schemeClr val="tx2"/>
                </a:solidFill>
                <a:ea typeface="+mn-ea"/>
                <a:cs typeface="Arial" panose="020B0604020202020204" pitchFamily="34" charset="0"/>
              </a:rPr>
              <a:t>Normal</a:t>
            </a:r>
          </a:p>
          <a:p>
            <a:pPr marL="1257300" lvl="2" indent="-342900" fontAlgn="auto">
              <a:spcBef>
                <a:spcPts val="0"/>
              </a:spcBef>
              <a:spcAft>
                <a:spcPts val="0"/>
              </a:spcAft>
              <a:buFont typeface="Wingdings" panose="05000000000000000000" pitchFamily="2" charset="2"/>
              <a:buChar char="§"/>
            </a:pPr>
            <a:r>
              <a:rPr lang="en-US" sz="2000" dirty="0">
                <a:solidFill>
                  <a:schemeClr val="tx2"/>
                </a:solidFill>
                <a:ea typeface="+mn-ea"/>
                <a:cs typeface="Arial" panose="020B0604020202020204" pitchFamily="34" charset="0"/>
              </a:rPr>
              <a:t>Below normal</a:t>
            </a:r>
          </a:p>
        </p:txBody>
      </p:sp>
      <p:pic>
        <p:nvPicPr>
          <p:cNvPr id="22" name="Picture 3" descr="D:\Dropbox\BSC ES SERVICES COMM\150513 Talk Energy Sector\icon_wind.gi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1101868"/>
            <a:ext cx="1322387"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8253325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13 Grupo"/>
          <p:cNvGrpSpPr/>
          <p:nvPr/>
        </p:nvGrpSpPr>
        <p:grpSpPr>
          <a:xfrm>
            <a:off x="3851920" y="2941424"/>
            <a:ext cx="5179144" cy="3987032"/>
            <a:chOff x="1475656" y="1637754"/>
            <a:chExt cx="5179144" cy="3987032"/>
          </a:xfrm>
        </p:grpSpPr>
        <p:pic>
          <p:nvPicPr>
            <p:cNvPr id="18"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rcRect r="29490"/>
            <a:stretch/>
          </p:blipFill>
          <p:spPr bwMode="auto">
            <a:xfrm>
              <a:off x="1475656" y="1637754"/>
              <a:ext cx="5179144" cy="3987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rcRect l="93622" t="933" r="568" b="31155"/>
            <a:stretch/>
          </p:blipFill>
          <p:spPr bwMode="auto">
            <a:xfrm>
              <a:off x="6012160" y="1709761"/>
              <a:ext cx="602000" cy="38198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rcRect l="2985" t="2675" r="94030" b="94650"/>
            <a:stretch/>
          </p:blipFill>
          <p:spPr bwMode="auto">
            <a:xfrm>
              <a:off x="1510808" y="1668234"/>
              <a:ext cx="612920" cy="149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3" descr="C:\Users\ijimenez\Dropbox\BSC ES SERVICES COMM\Graphic Resources\RESILIENCE UKKO\UKKO_logo_white-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10808" y="1643168"/>
              <a:ext cx="540912" cy="260305"/>
            </a:xfrm>
            <a:prstGeom prst="rect">
              <a:avLst/>
            </a:prstGeom>
            <a:noFill/>
            <a:extLst>
              <a:ext uri="{909E8E84-426E-40DD-AFC4-6F175D3DCCD1}">
                <a14:hiddenFill xmlns:a14="http://schemas.microsoft.com/office/drawing/2010/main">
                  <a:solidFill>
                    <a:srgbClr val="FFFFFF"/>
                  </a:solidFill>
                </a14:hiddenFill>
              </a:ext>
            </a:extLst>
          </p:spPr>
        </p:pic>
      </p:grpSp>
      <p:sp>
        <p:nvSpPr>
          <p:cNvPr id="25" name="24 Título"/>
          <p:cNvSpPr>
            <a:spLocks noGrp="1"/>
          </p:cNvSpPr>
          <p:nvPr>
            <p:ph type="title"/>
          </p:nvPr>
        </p:nvSpPr>
        <p:spPr>
          <a:xfrm>
            <a:off x="396875" y="144463"/>
            <a:ext cx="6191250" cy="696912"/>
          </a:xfrm>
        </p:spPr>
        <p:txBody>
          <a:bodyPr/>
          <a:lstStyle/>
          <a:p>
            <a:pPr>
              <a:defRPr/>
            </a:pPr>
            <a:r>
              <a:rPr lang="es-ES_tradnl" dirty="0" err="1" smtClean="0"/>
              <a:t>e.g</a:t>
            </a:r>
            <a:r>
              <a:rPr lang="es-ES_tradnl" dirty="0" smtClean="0"/>
              <a:t>. </a:t>
            </a:r>
            <a:r>
              <a:rPr lang="es-ES_tradnl" dirty="0" err="1" smtClean="0"/>
              <a:t>Seasonal</a:t>
            </a:r>
            <a:r>
              <a:rPr lang="es-ES_tradnl" dirty="0" smtClean="0"/>
              <a:t> </a:t>
            </a:r>
            <a:r>
              <a:rPr lang="es-ES_tradnl" dirty="0" err="1" smtClean="0"/>
              <a:t>wind</a:t>
            </a:r>
            <a:r>
              <a:rPr lang="es-ES_tradnl" dirty="0" smtClean="0"/>
              <a:t> </a:t>
            </a:r>
            <a:r>
              <a:rPr lang="es-ES_tradnl" dirty="0" err="1" smtClean="0"/>
              <a:t>speed</a:t>
            </a:r>
            <a:r>
              <a:rPr lang="es-ES_tradnl" dirty="0" smtClean="0"/>
              <a:t> </a:t>
            </a:r>
            <a:r>
              <a:rPr lang="es-ES_tradnl" dirty="0" err="1" smtClean="0"/>
              <a:t>predictions</a:t>
            </a:r>
            <a:endParaRPr lang="es-ES" dirty="0"/>
          </a:p>
        </p:txBody>
      </p:sp>
      <p:pic>
        <p:nvPicPr>
          <p:cNvPr id="8" name="image04.png"/>
          <p:cNvPicPr/>
          <p:nvPr/>
        </p:nvPicPr>
        <p:blipFill rotWithShape="1">
          <a:blip r:embed="rId6" cstate="print">
            <a:extLst>
              <a:ext uri="{28A0092B-C50C-407E-A947-70E740481C1C}">
                <a14:useLocalDpi xmlns:a14="http://schemas.microsoft.com/office/drawing/2010/main" val="0"/>
              </a:ext>
            </a:extLst>
          </a:blip>
          <a:srcRect t="37941" b="31412"/>
          <a:stretch/>
        </p:blipFill>
        <p:spPr>
          <a:xfrm>
            <a:off x="251520" y="917674"/>
            <a:ext cx="7658012" cy="3312368"/>
          </a:xfrm>
          <a:prstGeom prst="rect">
            <a:avLst/>
          </a:prstGeom>
          <a:ln>
            <a:noFill/>
          </a:ln>
          <a:effectLst>
            <a:outerShdw blurRad="292100" dist="139700" dir="2700000" algn="tl" rotWithShape="0">
              <a:srgbClr val="333333">
                <a:alpha val="65000"/>
              </a:srgbClr>
            </a:outerShdw>
          </a:effectLst>
        </p:spPr>
      </p:pic>
      <p:sp>
        <p:nvSpPr>
          <p:cNvPr id="3" name="2 Rectángulo"/>
          <p:cNvSpPr/>
          <p:nvPr/>
        </p:nvSpPr>
        <p:spPr>
          <a:xfrm>
            <a:off x="179511" y="5515540"/>
            <a:ext cx="3456385" cy="923330"/>
          </a:xfrm>
          <a:prstGeom prst="rect">
            <a:avLst/>
          </a:prstGeom>
        </p:spPr>
        <p:txBody>
          <a:bodyPr wrap="square">
            <a:spAutoFit/>
          </a:bodyPr>
          <a:lstStyle/>
          <a:p>
            <a:pPr fontAlgn="auto">
              <a:spcBef>
                <a:spcPts val="0"/>
              </a:spcBef>
              <a:spcAft>
                <a:spcPts val="0"/>
              </a:spcAft>
            </a:pPr>
            <a:endParaRPr lang="en-US" dirty="0" smtClean="0">
              <a:solidFill>
                <a:schemeClr val="tx2"/>
              </a:solidFill>
              <a:cs typeface="Arial" panose="020B0604020202020204" pitchFamily="34" charset="0"/>
            </a:endParaRPr>
          </a:p>
          <a:p>
            <a:pPr algn="ctr" fontAlgn="auto">
              <a:spcBef>
                <a:spcPts val="0"/>
              </a:spcBef>
              <a:spcAft>
                <a:spcPts val="0"/>
              </a:spcAft>
            </a:pPr>
            <a:r>
              <a:rPr lang="en-US" dirty="0" smtClean="0">
                <a:solidFill>
                  <a:schemeClr val="tx2"/>
                </a:solidFill>
                <a:cs typeface="Arial" panose="020B0604020202020204" pitchFamily="34" charset="0"/>
              </a:rPr>
              <a:t>On-line </a:t>
            </a:r>
            <a:r>
              <a:rPr lang="en-US" dirty="0" err="1" smtClean="0">
                <a:solidFill>
                  <a:schemeClr val="tx2"/>
                </a:solidFill>
                <a:cs typeface="Arial" panose="020B0604020202020204" pitchFamily="34" charset="0"/>
              </a:rPr>
              <a:t>visualisation</a:t>
            </a:r>
            <a:r>
              <a:rPr lang="en-US" dirty="0" smtClean="0">
                <a:solidFill>
                  <a:schemeClr val="tx2"/>
                </a:solidFill>
                <a:cs typeface="Arial" panose="020B0604020202020204" pitchFamily="34" charset="0"/>
              </a:rPr>
              <a:t> tool for  the RESILIENCE prototype</a:t>
            </a:r>
            <a:endParaRPr lang="en-US" dirty="0">
              <a:solidFill>
                <a:schemeClr val="tx2"/>
              </a:solidFill>
              <a:cs typeface="Arial" panose="020B0604020202020204" pitchFamily="34" charset="0"/>
            </a:endParaRPr>
          </a:p>
        </p:txBody>
      </p:sp>
      <p:pic>
        <p:nvPicPr>
          <p:cNvPr id="11" name="Picture 3" descr="C:\Users\ijimenez\Dropbox\BSC ES SERVICES COMM\Graphic Resources\RESILIENCE UKKO\UKKO_logo_white-02.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95000" y="4659114"/>
            <a:ext cx="1944216" cy="935622"/>
          </a:xfrm>
          <a:prstGeom prst="rect">
            <a:avLst/>
          </a:prstGeom>
          <a:noFill/>
          <a:extLst>
            <a:ext uri="{909E8E84-426E-40DD-AFC4-6F175D3DCCD1}">
              <a14:hiddenFill xmlns:a14="http://schemas.microsoft.com/office/drawing/2010/main">
                <a:solidFill>
                  <a:srgbClr val="FFFFFF"/>
                </a:solidFill>
              </a14:hiddenFill>
            </a:ext>
          </a:extLst>
        </p:spPr>
      </p:pic>
      <p:sp>
        <p:nvSpPr>
          <p:cNvPr id="4" name="3 Flecha derecha"/>
          <p:cNvSpPr/>
          <p:nvPr/>
        </p:nvSpPr>
        <p:spPr>
          <a:xfrm rot="3350865">
            <a:off x="3745710" y="3914123"/>
            <a:ext cx="1368152" cy="720080"/>
          </a:xfrm>
          <a:prstGeom prst="rightArrow">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22" name="Picture 1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108782" y="4923346"/>
            <a:ext cx="1639017" cy="31480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56606794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3191" y="144432"/>
            <a:ext cx="6885073" cy="696944"/>
          </a:xfrm>
        </p:spPr>
        <p:txBody>
          <a:bodyPr/>
          <a:lstStyle/>
          <a:p>
            <a:r>
              <a:rPr lang="es-ES_tradnl" dirty="0" err="1" smtClean="0"/>
              <a:t>e.g</a:t>
            </a:r>
            <a:r>
              <a:rPr lang="es-ES_tradnl" dirty="0" smtClean="0"/>
              <a:t>. </a:t>
            </a:r>
            <a:r>
              <a:rPr lang="es-ES_tradnl" dirty="0" err="1" smtClean="0"/>
              <a:t>Climate</a:t>
            </a:r>
            <a:r>
              <a:rPr lang="es-ES_tradnl" dirty="0" smtClean="0"/>
              <a:t> drivers of </a:t>
            </a:r>
            <a:r>
              <a:rPr lang="es-ES_tradnl" dirty="0" err="1" smtClean="0"/>
              <a:t>seasonal</a:t>
            </a:r>
            <a:r>
              <a:rPr lang="es-ES_tradnl" dirty="0" smtClean="0"/>
              <a:t> </a:t>
            </a:r>
            <a:r>
              <a:rPr lang="es-ES_tradnl" dirty="0" err="1" smtClean="0"/>
              <a:t>variability</a:t>
            </a:r>
            <a:endParaRPr lang="es-ES" dirty="0"/>
          </a:p>
        </p:txBody>
      </p:sp>
      <p:pic>
        <p:nvPicPr>
          <p:cNvPr id="3075" name="Picture 3" descr="C:\Users\ijimenez\Dropbox\ES SERVICES BSC\EUPORIAS_D42.2\figurasReport\Mapas viento-CF respecto NAO-ONI\3x\04._DJF__Wind_difference_(ONI)_1981-2014.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37090"/>
          <a:stretch/>
        </p:blipFill>
        <p:spPr bwMode="auto">
          <a:xfrm>
            <a:off x="275837" y="917884"/>
            <a:ext cx="4224155" cy="4211958"/>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Users\ijimenez\Dropbox\ES SERVICES BSC\EUPORIAS_D42.2\figurasReport\Mapas viento-CF respecto NAO-ONI\3x\04._DJF__Wind_difference_(NAO)_1981-2014.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37086"/>
          <a:stretch/>
        </p:blipFill>
        <p:spPr bwMode="auto">
          <a:xfrm>
            <a:off x="4811891" y="917884"/>
            <a:ext cx="4224605" cy="421267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C:\Users\ijimenez\Dropbox\ES SERVICES BSC\EUPORIAS_D42.2\figurasReport\Mapas viento-CF respecto NAO-ONI\3x\04._DJF__Wind_difference_(ONI)_1981-2014.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91836"/>
          <a:stretch/>
        </p:blipFill>
        <p:spPr bwMode="auto">
          <a:xfrm>
            <a:off x="2993018" y="6534298"/>
            <a:ext cx="3339280" cy="385575"/>
          </a:xfrm>
          <a:prstGeom prst="rect">
            <a:avLst/>
          </a:prstGeom>
          <a:noFill/>
          <a:extLst>
            <a:ext uri="{909E8E84-426E-40DD-AFC4-6F175D3DCCD1}">
              <a14:hiddenFill xmlns:a14="http://schemas.microsoft.com/office/drawing/2010/main">
                <a:solidFill>
                  <a:srgbClr val="FFFFFF"/>
                </a:solidFill>
              </a14:hiddenFill>
            </a:ext>
          </a:extLst>
        </p:spPr>
      </p:pic>
      <p:sp>
        <p:nvSpPr>
          <p:cNvPr id="5" name="4 Rectángulo"/>
          <p:cNvSpPr/>
          <p:nvPr/>
        </p:nvSpPr>
        <p:spPr>
          <a:xfrm rot="16200000">
            <a:off x="-172964" y="2089933"/>
            <a:ext cx="697627" cy="369332"/>
          </a:xfrm>
          <a:prstGeom prst="rect">
            <a:avLst/>
          </a:prstGeom>
        </p:spPr>
        <p:txBody>
          <a:bodyPr wrap="none">
            <a:spAutoFit/>
          </a:bodyPr>
          <a:lstStyle/>
          <a:p>
            <a:r>
              <a:rPr lang="en-US" b="1" dirty="0" smtClean="0">
                <a:solidFill>
                  <a:schemeClr val="tx2"/>
                </a:solidFill>
                <a:cs typeface="Arial" panose="020B0604020202020204" pitchFamily="34" charset="0"/>
              </a:rPr>
              <a:t>Niño</a:t>
            </a:r>
            <a:endParaRPr lang="es-ES" b="1" dirty="0"/>
          </a:p>
        </p:txBody>
      </p:sp>
      <p:sp>
        <p:nvSpPr>
          <p:cNvPr id="6" name="5 Rectángulo"/>
          <p:cNvSpPr/>
          <p:nvPr/>
        </p:nvSpPr>
        <p:spPr>
          <a:xfrm rot="16200000">
            <a:off x="-166552" y="3955729"/>
            <a:ext cx="684803" cy="369332"/>
          </a:xfrm>
          <a:prstGeom prst="rect">
            <a:avLst/>
          </a:prstGeom>
        </p:spPr>
        <p:txBody>
          <a:bodyPr wrap="none">
            <a:spAutoFit/>
          </a:bodyPr>
          <a:lstStyle/>
          <a:p>
            <a:r>
              <a:rPr lang="en-US" b="1" dirty="0" smtClean="0">
                <a:solidFill>
                  <a:schemeClr val="tx2"/>
                </a:solidFill>
                <a:cs typeface="Arial" panose="020B0604020202020204" pitchFamily="34" charset="0"/>
              </a:rPr>
              <a:t>Niña</a:t>
            </a:r>
            <a:endParaRPr lang="es-ES" b="1" dirty="0"/>
          </a:p>
        </p:txBody>
      </p:sp>
      <p:sp>
        <p:nvSpPr>
          <p:cNvPr id="12" name="11 Rectángulo"/>
          <p:cNvSpPr/>
          <p:nvPr/>
        </p:nvSpPr>
        <p:spPr>
          <a:xfrm rot="16200000">
            <a:off x="4299174" y="2054568"/>
            <a:ext cx="896399" cy="369332"/>
          </a:xfrm>
          <a:prstGeom prst="rect">
            <a:avLst/>
          </a:prstGeom>
        </p:spPr>
        <p:txBody>
          <a:bodyPr wrap="none">
            <a:spAutoFit/>
          </a:bodyPr>
          <a:lstStyle/>
          <a:p>
            <a:r>
              <a:rPr lang="en-US" b="1" dirty="0" smtClean="0">
                <a:solidFill>
                  <a:schemeClr val="tx2"/>
                </a:solidFill>
                <a:cs typeface="Arial" panose="020B0604020202020204" pitchFamily="34" charset="0"/>
              </a:rPr>
              <a:t>NAO +</a:t>
            </a:r>
            <a:endParaRPr lang="es-ES" b="1" dirty="0"/>
          </a:p>
        </p:txBody>
      </p:sp>
      <p:sp>
        <p:nvSpPr>
          <p:cNvPr id="13" name="12 Rectángulo"/>
          <p:cNvSpPr/>
          <p:nvPr/>
        </p:nvSpPr>
        <p:spPr>
          <a:xfrm rot="16200000">
            <a:off x="4328028" y="3920364"/>
            <a:ext cx="838691" cy="369332"/>
          </a:xfrm>
          <a:prstGeom prst="rect">
            <a:avLst/>
          </a:prstGeom>
        </p:spPr>
        <p:txBody>
          <a:bodyPr wrap="none">
            <a:spAutoFit/>
          </a:bodyPr>
          <a:lstStyle/>
          <a:p>
            <a:r>
              <a:rPr lang="en-US" b="1" dirty="0" smtClean="0">
                <a:solidFill>
                  <a:schemeClr val="tx2"/>
                </a:solidFill>
                <a:cs typeface="Arial" panose="020B0604020202020204" pitchFamily="34" charset="0"/>
              </a:rPr>
              <a:t>NAO -</a:t>
            </a:r>
            <a:endParaRPr lang="es-ES" b="1" dirty="0"/>
          </a:p>
        </p:txBody>
      </p:sp>
    </p:spTree>
    <p:extLst>
      <p:ext uri="{BB962C8B-B14F-4D97-AF65-F5344CB8AC3E}">
        <p14:creationId xmlns:p14="http://schemas.microsoft.com/office/powerpoint/2010/main" val="33867672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96875" y="144463"/>
            <a:ext cx="6191250" cy="696912"/>
          </a:xfrm>
        </p:spPr>
        <p:txBody>
          <a:bodyPr/>
          <a:lstStyle/>
          <a:p>
            <a:pPr>
              <a:defRPr/>
            </a:pPr>
            <a:r>
              <a:rPr lang="en-US" dirty="0" smtClean="0"/>
              <a:t>Barcelona Supercomputing Center</a:t>
            </a:r>
            <a:endParaRPr lang="en-US" dirty="0"/>
          </a:p>
        </p:txBody>
      </p:sp>
      <p:sp>
        <p:nvSpPr>
          <p:cNvPr id="13315" name="Rectángulo 16"/>
          <p:cNvSpPr>
            <a:spLocks noChangeArrowheads="1"/>
          </p:cNvSpPr>
          <p:nvPr/>
        </p:nvSpPr>
        <p:spPr bwMode="auto">
          <a:xfrm>
            <a:off x="1406283" y="1026152"/>
            <a:ext cx="6331433"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just" eaLnBrk="1" hangingPunct="1">
              <a:buFont typeface="Arial" panose="020B0604020202020204" pitchFamily="34" charset="0"/>
              <a:buChar char="•"/>
            </a:pPr>
            <a:r>
              <a:rPr lang="en-GB" altLang="es-ES" sz="2400" dirty="0"/>
              <a:t>Created in 2005; </a:t>
            </a:r>
            <a:r>
              <a:rPr lang="en-GB" altLang="es-ES" sz="2400" dirty="0" smtClean="0"/>
              <a:t>450 employees</a:t>
            </a:r>
            <a:endParaRPr lang="en-GB" altLang="es-ES" sz="2400" dirty="0"/>
          </a:p>
          <a:p>
            <a:pPr algn="just" eaLnBrk="1" hangingPunct="1">
              <a:buFont typeface="Arial" panose="020B0604020202020204" pitchFamily="34" charset="0"/>
              <a:buChar char="•"/>
            </a:pPr>
            <a:r>
              <a:rPr lang="en-GB" altLang="es-ES" sz="2400" dirty="0"/>
              <a:t>Research, develop and manage information technology</a:t>
            </a:r>
          </a:p>
          <a:p>
            <a:pPr algn="just" eaLnBrk="1" hangingPunct="1">
              <a:buFont typeface="Arial" panose="020B0604020202020204" pitchFamily="34" charset="0"/>
              <a:buChar char="•"/>
            </a:pPr>
            <a:r>
              <a:rPr lang="en-GB" altLang="es-ES" sz="2400" dirty="0"/>
              <a:t>Facilitate scientific progress and its application in society</a:t>
            </a:r>
          </a:p>
        </p:txBody>
      </p:sp>
      <p:pic>
        <p:nvPicPr>
          <p:cNvPr id="13318" name="Imagen 1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0825" y="3149922"/>
            <a:ext cx="5680075" cy="3284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9" name="Imagen 2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890900" y="3149922"/>
            <a:ext cx="3073588" cy="3284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3191" y="144432"/>
            <a:ext cx="6885073" cy="696944"/>
          </a:xfrm>
        </p:spPr>
        <p:txBody>
          <a:bodyPr/>
          <a:lstStyle/>
          <a:p>
            <a:r>
              <a:rPr lang="es-ES_tradnl" dirty="0" err="1" smtClean="0"/>
              <a:t>Skill</a:t>
            </a:r>
            <a:r>
              <a:rPr lang="es-ES_tradnl" dirty="0" smtClean="0"/>
              <a:t> </a:t>
            </a:r>
            <a:r>
              <a:rPr lang="es-ES_tradnl" dirty="0" err="1" smtClean="0"/>
              <a:t>map</a:t>
            </a:r>
            <a:r>
              <a:rPr lang="es-ES_tradnl" dirty="0" smtClean="0"/>
              <a:t> </a:t>
            </a:r>
            <a:r>
              <a:rPr lang="es-ES_tradnl" dirty="0" err="1" smtClean="0"/>
              <a:t>for</a:t>
            </a:r>
            <a:r>
              <a:rPr lang="es-ES_tradnl" dirty="0" smtClean="0"/>
              <a:t> sub-</a:t>
            </a:r>
            <a:r>
              <a:rPr lang="es-ES_tradnl" dirty="0" err="1" smtClean="0"/>
              <a:t>seasonal</a:t>
            </a:r>
            <a:endParaRPr lang="es-ES" dirty="0"/>
          </a:p>
        </p:txBody>
      </p:sp>
      <p:pic>
        <p:nvPicPr>
          <p:cNvPr id="5122" name="Picture 2" descr="C:\Users\ijimenez\Desktop\Corr_Jan_Feb_Forecast_time_12-18_sfcWind.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6276" y="989682"/>
            <a:ext cx="8997724" cy="52486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274701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3191" y="144432"/>
            <a:ext cx="6885073" cy="696944"/>
          </a:xfrm>
        </p:spPr>
        <p:txBody>
          <a:bodyPr/>
          <a:lstStyle/>
          <a:p>
            <a:r>
              <a:rPr lang="es-ES_tradnl" dirty="0" err="1" smtClean="0"/>
              <a:t>Summer</a:t>
            </a:r>
            <a:r>
              <a:rPr lang="es-ES_tradnl" dirty="0" smtClean="0"/>
              <a:t> 2015 </a:t>
            </a:r>
            <a:r>
              <a:rPr lang="es-ES_tradnl" dirty="0" err="1" smtClean="0"/>
              <a:t>prediction</a:t>
            </a:r>
            <a:r>
              <a:rPr lang="es-ES_tradnl" dirty="0" smtClean="0"/>
              <a:t> </a:t>
            </a:r>
            <a:r>
              <a:rPr lang="es-ES_tradnl" dirty="0" err="1" smtClean="0"/>
              <a:t>with</a:t>
            </a:r>
            <a:r>
              <a:rPr lang="es-ES_tradnl" dirty="0" smtClean="0"/>
              <a:t> </a:t>
            </a:r>
            <a:r>
              <a:rPr lang="es-ES_tradnl" dirty="0" err="1" smtClean="0"/>
              <a:t>verification</a:t>
            </a:r>
            <a:endParaRPr lang="es-ES" dirty="0"/>
          </a:p>
        </p:txBody>
      </p:sp>
      <p:pic>
        <p:nvPicPr>
          <p:cNvPr id="4" name="Shape 145"/>
          <p:cNvPicPr preferRelativeResize="0"/>
          <p:nvPr/>
        </p:nvPicPr>
        <p:blipFill rotWithShape="1">
          <a:blip r:embed="rId2">
            <a:alphaModFix/>
          </a:blip>
          <a:srcRect b="2028"/>
          <a:stretch/>
        </p:blipFill>
        <p:spPr>
          <a:xfrm>
            <a:off x="899592" y="989682"/>
            <a:ext cx="7668344" cy="5634638"/>
          </a:xfrm>
          <a:prstGeom prst="rect">
            <a:avLst/>
          </a:prstGeom>
          <a:noFill/>
          <a:ln>
            <a:noFill/>
          </a:ln>
        </p:spPr>
      </p:pic>
    </p:spTree>
    <p:extLst>
      <p:ext uri="{BB962C8B-B14F-4D97-AF65-F5344CB8AC3E}">
        <p14:creationId xmlns:p14="http://schemas.microsoft.com/office/powerpoint/2010/main" val="93241437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96875" y="144463"/>
            <a:ext cx="6191250" cy="696912"/>
          </a:xfrm>
        </p:spPr>
        <p:txBody>
          <a:bodyPr/>
          <a:lstStyle/>
          <a:p>
            <a:pPr>
              <a:defRPr/>
            </a:pPr>
            <a:r>
              <a:rPr lang="es-ES_tradnl" dirty="0" err="1" smtClean="0"/>
              <a:t>Climate</a:t>
            </a:r>
            <a:r>
              <a:rPr lang="es-ES_tradnl" dirty="0" smtClean="0"/>
              <a:t> </a:t>
            </a:r>
            <a:r>
              <a:rPr lang="es-ES_tradnl" dirty="0" err="1" smtClean="0"/>
              <a:t>predictions</a:t>
            </a:r>
            <a:r>
              <a:rPr lang="es-ES_tradnl" dirty="0" smtClean="0"/>
              <a:t> </a:t>
            </a:r>
            <a:r>
              <a:rPr lang="es-ES_tradnl" dirty="0" err="1" smtClean="0"/>
              <a:t>for</a:t>
            </a:r>
            <a:r>
              <a:rPr lang="es-ES_tradnl" dirty="0" smtClean="0"/>
              <a:t> </a:t>
            </a:r>
            <a:r>
              <a:rPr lang="es-ES_tradnl" dirty="0" err="1" smtClean="0"/>
              <a:t>wind</a:t>
            </a:r>
            <a:r>
              <a:rPr lang="es-ES_tradnl" dirty="0" smtClean="0"/>
              <a:t> </a:t>
            </a:r>
            <a:r>
              <a:rPr lang="es-ES_tradnl" dirty="0" err="1" smtClean="0"/>
              <a:t>power</a:t>
            </a:r>
            <a:endParaRPr lang="es-ES" dirty="0"/>
          </a:p>
        </p:txBody>
      </p:sp>
      <p:cxnSp>
        <p:nvCxnSpPr>
          <p:cNvPr id="33" name="32 Conector recto"/>
          <p:cNvCxnSpPr/>
          <p:nvPr/>
        </p:nvCxnSpPr>
        <p:spPr>
          <a:xfrm flipV="1">
            <a:off x="3384071" y="896466"/>
            <a:ext cx="0" cy="3517900"/>
          </a:xfrm>
          <a:prstGeom prst="line">
            <a:avLst/>
          </a:prstGeom>
          <a:noFill/>
          <a:ln w="57150" cap="flat" cmpd="sng" algn="ctr">
            <a:solidFill>
              <a:srgbClr val="FFFFFF">
                <a:shade val="95000"/>
                <a:satMod val="105000"/>
              </a:srgbClr>
            </a:solidFill>
            <a:prstDash val="sysDot"/>
          </a:ln>
          <a:effectLst/>
        </p:spPr>
      </p:cxnSp>
      <p:sp>
        <p:nvSpPr>
          <p:cNvPr id="24" name="23 Rectángulo redondeado"/>
          <p:cNvSpPr/>
          <p:nvPr/>
        </p:nvSpPr>
        <p:spPr>
          <a:xfrm>
            <a:off x="315912" y="3437954"/>
            <a:ext cx="8576568" cy="773297"/>
          </a:xfrm>
          <a:prstGeom prst="roundRect">
            <a:avLst/>
          </a:prstGeom>
          <a:solidFill>
            <a:srgbClr val="4F81BD"/>
          </a:solidFill>
          <a:ln>
            <a:solidFill>
              <a:srgbClr val="4F81BD"/>
            </a:solidFill>
          </a:ln>
        </p:spPr>
        <p:txBody>
          <a:bodyPr wrap="non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ES" b="0" i="0" u="none" strike="noStrike" kern="0" cap="none" spc="0" normalizeH="0" baseline="0" noProof="0" dirty="0" smtClean="0">
              <a:ln>
                <a:noFill/>
              </a:ln>
              <a:solidFill>
                <a:srgbClr val="000000"/>
              </a:solidFill>
              <a:effectLst/>
              <a:uLnTx/>
              <a:uFillTx/>
              <a:latin typeface="Arial" charset="0"/>
              <a:ea typeface="ＭＳ Ｐゴシック" charset="0"/>
            </a:endParaRPr>
          </a:p>
        </p:txBody>
      </p:sp>
      <p:sp>
        <p:nvSpPr>
          <p:cNvPr id="25" name="24 Rectángulo redondeado"/>
          <p:cNvSpPr/>
          <p:nvPr/>
        </p:nvSpPr>
        <p:spPr>
          <a:xfrm>
            <a:off x="315912" y="1061690"/>
            <a:ext cx="8576568" cy="773297"/>
          </a:xfrm>
          <a:prstGeom prst="roundRect">
            <a:avLst/>
          </a:prstGeom>
          <a:solidFill>
            <a:srgbClr val="4F81BD"/>
          </a:solidFill>
          <a:ln>
            <a:solidFill>
              <a:srgbClr val="4F81BD"/>
            </a:solidFill>
          </a:ln>
        </p:spPr>
        <p:txBody>
          <a:bodyPr wrap="non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ES" b="0" i="0" u="none" strike="noStrike" kern="0" cap="none" spc="0" normalizeH="0" baseline="0" noProof="0" dirty="0" smtClean="0">
              <a:ln>
                <a:noFill/>
              </a:ln>
              <a:solidFill>
                <a:srgbClr val="000000"/>
              </a:solidFill>
              <a:effectLst/>
              <a:uLnTx/>
              <a:uFillTx/>
              <a:latin typeface="Arial" charset="0"/>
              <a:ea typeface="ＭＳ Ｐゴシック" charset="0"/>
            </a:endParaRPr>
          </a:p>
        </p:txBody>
      </p:sp>
      <p:sp>
        <p:nvSpPr>
          <p:cNvPr id="26" name="Rectángulo 50"/>
          <p:cNvSpPr>
            <a:spLocks noChangeArrowheads="1"/>
          </p:cNvSpPr>
          <p:nvPr/>
        </p:nvSpPr>
        <p:spPr bwMode="auto">
          <a:xfrm>
            <a:off x="1077913" y="1970828"/>
            <a:ext cx="8305622" cy="1338828"/>
          </a:xfrm>
          <a:prstGeom prst="rect">
            <a:avLst/>
          </a:prstGeom>
          <a:noFill/>
          <a:ln>
            <a:noFill/>
          </a:ln>
          <a:extLst/>
        </p:spPr>
        <p:txBody>
          <a:bodyPr wrap="square">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342900" indent="-342900" eaLnBrk="1" fontAlgn="auto" hangingPunct="1">
              <a:lnSpc>
                <a:spcPct val="150000"/>
              </a:lnSpc>
              <a:spcBef>
                <a:spcPts val="0"/>
              </a:spcBef>
              <a:spcAft>
                <a:spcPts val="0"/>
              </a:spcAft>
              <a:buFont typeface="Arial" panose="020B0604020202020204" pitchFamily="34" charset="0"/>
              <a:buChar char="•"/>
            </a:pPr>
            <a:r>
              <a:rPr lang="en-GB" altLang="es-ES" b="1" dirty="0">
                <a:solidFill>
                  <a:prstClr val="black"/>
                </a:solidFill>
                <a:cs typeface="Arial" panose="020B0604020202020204" pitchFamily="34" charset="0"/>
              </a:rPr>
              <a:t>Wind farm planners: </a:t>
            </a:r>
            <a:r>
              <a:rPr lang="en-GB" altLang="es-ES" b="1" dirty="0" smtClean="0">
                <a:solidFill>
                  <a:prstClr val="black"/>
                </a:solidFill>
                <a:cs typeface="Arial" panose="020B0604020202020204" pitchFamily="34" charset="0"/>
              </a:rPr>
              <a:t>	</a:t>
            </a:r>
            <a:r>
              <a:rPr lang="en-GB" altLang="es-ES" dirty="0" smtClean="0">
                <a:solidFill>
                  <a:prstClr val="black">
                    <a:lumMod val="65000"/>
                    <a:lumOff val="35000"/>
                  </a:prstClr>
                </a:solidFill>
                <a:cs typeface="Arial" panose="020B0604020202020204" pitchFamily="34" charset="0"/>
              </a:rPr>
              <a:t>Site </a:t>
            </a:r>
            <a:r>
              <a:rPr lang="en-GB" altLang="es-ES" dirty="0">
                <a:solidFill>
                  <a:prstClr val="black">
                    <a:lumMod val="65000"/>
                    <a:lumOff val="35000"/>
                  </a:prstClr>
                </a:solidFill>
                <a:cs typeface="Arial" panose="020B0604020202020204" pitchFamily="34" charset="0"/>
              </a:rPr>
              <a:t>selection</a:t>
            </a:r>
          </a:p>
          <a:p>
            <a:pPr marL="342900" indent="-342900" eaLnBrk="1" fontAlgn="auto" hangingPunct="1">
              <a:lnSpc>
                <a:spcPct val="150000"/>
              </a:lnSpc>
              <a:spcBef>
                <a:spcPts val="0"/>
              </a:spcBef>
              <a:spcAft>
                <a:spcPts val="0"/>
              </a:spcAft>
              <a:buFont typeface="Arial" panose="020B0604020202020204" pitchFamily="34" charset="0"/>
              <a:buChar char="•"/>
            </a:pPr>
            <a:r>
              <a:rPr lang="en-GB" altLang="es-ES" b="1" dirty="0">
                <a:solidFill>
                  <a:prstClr val="black"/>
                </a:solidFill>
                <a:cs typeface="Arial" panose="020B0604020202020204" pitchFamily="34" charset="0"/>
              </a:rPr>
              <a:t>Wind farm investors: </a:t>
            </a:r>
            <a:r>
              <a:rPr lang="en-GB" altLang="es-ES" b="1" dirty="0" smtClean="0">
                <a:solidFill>
                  <a:prstClr val="black"/>
                </a:solidFill>
                <a:cs typeface="Arial" panose="020B0604020202020204" pitchFamily="34" charset="0"/>
              </a:rPr>
              <a:t>	</a:t>
            </a:r>
            <a:r>
              <a:rPr lang="en-GB" altLang="es-ES" dirty="0" smtClean="0">
                <a:solidFill>
                  <a:prstClr val="black">
                    <a:lumMod val="65000"/>
                    <a:lumOff val="35000"/>
                  </a:prstClr>
                </a:solidFill>
                <a:cs typeface="Arial" panose="020B0604020202020204" pitchFamily="34" charset="0"/>
              </a:rPr>
              <a:t>Evaluate </a:t>
            </a:r>
            <a:r>
              <a:rPr lang="en-GB" altLang="es-ES" dirty="0">
                <a:solidFill>
                  <a:prstClr val="black">
                    <a:lumMod val="65000"/>
                    <a:lumOff val="35000"/>
                  </a:prstClr>
                </a:solidFill>
                <a:cs typeface="Arial" panose="020B0604020202020204" pitchFamily="34" charset="0"/>
              </a:rPr>
              <a:t>return on investments</a:t>
            </a:r>
          </a:p>
          <a:p>
            <a:pPr marL="342900" indent="-342900" eaLnBrk="1" fontAlgn="auto" hangingPunct="1">
              <a:lnSpc>
                <a:spcPct val="150000"/>
              </a:lnSpc>
              <a:spcBef>
                <a:spcPts val="0"/>
              </a:spcBef>
              <a:spcAft>
                <a:spcPts val="0"/>
              </a:spcAft>
              <a:buFont typeface="Arial" panose="020B0604020202020204" pitchFamily="34" charset="0"/>
              <a:buChar char="•"/>
            </a:pPr>
            <a:r>
              <a:rPr lang="en-GB" altLang="es-ES" b="1" dirty="0">
                <a:solidFill>
                  <a:prstClr val="black"/>
                </a:solidFill>
                <a:cs typeface="Arial" panose="020B0604020202020204" pitchFamily="34" charset="0"/>
              </a:rPr>
              <a:t>Policy makers:</a:t>
            </a:r>
            <a:r>
              <a:rPr lang="en-GB" altLang="es-ES" dirty="0">
                <a:solidFill>
                  <a:prstClr val="black"/>
                </a:solidFill>
                <a:cs typeface="Arial" panose="020B0604020202020204" pitchFamily="34" charset="0"/>
              </a:rPr>
              <a:t> </a:t>
            </a:r>
            <a:r>
              <a:rPr lang="en-GB" altLang="es-ES" dirty="0" smtClean="0">
                <a:solidFill>
                  <a:prstClr val="black"/>
                </a:solidFill>
                <a:cs typeface="Arial" panose="020B0604020202020204" pitchFamily="34" charset="0"/>
              </a:rPr>
              <a:t>	</a:t>
            </a:r>
            <a:r>
              <a:rPr lang="en-GB" altLang="es-ES" dirty="0" smtClean="0">
                <a:solidFill>
                  <a:prstClr val="black">
                    <a:lumMod val="65000"/>
                    <a:lumOff val="35000"/>
                  </a:prstClr>
                </a:solidFill>
                <a:cs typeface="Arial" panose="020B0604020202020204" pitchFamily="34" charset="0"/>
              </a:rPr>
              <a:t>Understand </a:t>
            </a:r>
            <a:r>
              <a:rPr lang="en-GB" altLang="es-ES" dirty="0">
                <a:solidFill>
                  <a:prstClr val="black">
                    <a:lumMod val="65000"/>
                    <a:lumOff val="35000"/>
                  </a:prstClr>
                </a:solidFill>
                <a:cs typeface="Arial" panose="020B0604020202020204" pitchFamily="34" charset="0"/>
              </a:rPr>
              <a:t>changes to energy </a:t>
            </a:r>
            <a:r>
              <a:rPr lang="en-GB" altLang="es-ES" dirty="0" smtClean="0">
                <a:solidFill>
                  <a:prstClr val="black">
                    <a:lumMod val="65000"/>
                    <a:lumOff val="35000"/>
                  </a:prstClr>
                </a:solidFill>
                <a:cs typeface="Arial" panose="020B0604020202020204" pitchFamily="34" charset="0"/>
              </a:rPr>
              <a:t>mix</a:t>
            </a:r>
            <a:endParaRPr lang="en-GB" altLang="es-ES" dirty="0">
              <a:solidFill>
                <a:prstClr val="black">
                  <a:lumMod val="65000"/>
                  <a:lumOff val="35000"/>
                </a:prstClr>
              </a:solidFill>
              <a:cs typeface="Arial" panose="020B0604020202020204" pitchFamily="34" charset="0"/>
            </a:endParaRPr>
          </a:p>
        </p:txBody>
      </p:sp>
      <p:sp>
        <p:nvSpPr>
          <p:cNvPr id="27" name="Rectángulo 2"/>
          <p:cNvSpPr/>
          <p:nvPr/>
        </p:nvSpPr>
        <p:spPr>
          <a:xfrm>
            <a:off x="315911" y="1248283"/>
            <a:ext cx="8576568" cy="400110"/>
          </a:xfrm>
          <a:prstGeom prst="rect">
            <a:avLst/>
          </a:prstGeom>
        </p:spPr>
        <p:txBody>
          <a:bodyPr wrap="square">
            <a:spAutoFit/>
          </a:bodyPr>
          <a:lstStyle/>
          <a:p>
            <a:pPr algn="ctr" fontAlgn="auto">
              <a:spcBef>
                <a:spcPts val="0"/>
              </a:spcBef>
              <a:spcAft>
                <a:spcPts val="0"/>
              </a:spcAft>
              <a:defRPr/>
            </a:pPr>
            <a:r>
              <a:rPr lang="en-GB" sz="2000" b="1" dirty="0" smtClean="0">
                <a:solidFill>
                  <a:prstClr val="white"/>
                </a:solidFill>
                <a:cs typeface="Arial" panose="020B0604020202020204" pitchFamily="34" charset="0"/>
              </a:rPr>
              <a:t>Pre-Construction </a:t>
            </a:r>
            <a:r>
              <a:rPr lang="en-GB" sz="2000" b="1" dirty="0">
                <a:solidFill>
                  <a:prstClr val="white"/>
                </a:solidFill>
                <a:cs typeface="Arial" panose="020B0604020202020204" pitchFamily="34" charset="0"/>
              </a:rPr>
              <a:t>Decisions</a:t>
            </a:r>
            <a:r>
              <a:rPr lang="en-GB" sz="2000" b="1" dirty="0" smtClean="0">
                <a:solidFill>
                  <a:prstClr val="white"/>
                </a:solidFill>
                <a:cs typeface="Arial" panose="020B0604020202020204" pitchFamily="34" charset="0"/>
              </a:rPr>
              <a:t>: </a:t>
            </a:r>
            <a:r>
              <a:rPr lang="en-GB" sz="2000" b="1" dirty="0" smtClean="0">
                <a:solidFill>
                  <a:srgbClr val="000000"/>
                </a:solidFill>
                <a:effectLst>
                  <a:outerShdw blurRad="38100" dist="38100" dir="2700000" algn="tl">
                    <a:srgbClr val="000000">
                      <a:alpha val="43137"/>
                    </a:srgbClr>
                  </a:outerShdw>
                </a:effectLst>
                <a:cs typeface="Arial" panose="020B0604020202020204" pitchFamily="34" charset="0"/>
              </a:rPr>
              <a:t>Annual </a:t>
            </a:r>
            <a:r>
              <a:rPr lang="en-GB" sz="2000" b="1" dirty="0">
                <a:solidFill>
                  <a:srgbClr val="000000"/>
                </a:solidFill>
                <a:effectLst>
                  <a:outerShdw blurRad="38100" dist="38100" dir="2700000" algn="tl">
                    <a:srgbClr val="000000">
                      <a:alpha val="43137"/>
                    </a:srgbClr>
                  </a:outerShdw>
                </a:effectLst>
                <a:cs typeface="Arial" panose="020B0604020202020204" pitchFamily="34" charset="0"/>
              </a:rPr>
              <a:t>to Decadal </a:t>
            </a:r>
            <a:r>
              <a:rPr lang="en-GB" sz="2000" b="1" dirty="0">
                <a:solidFill>
                  <a:prstClr val="white"/>
                </a:solidFill>
                <a:cs typeface="Arial" panose="020B0604020202020204" pitchFamily="34" charset="0"/>
              </a:rPr>
              <a:t>Timescales</a:t>
            </a:r>
          </a:p>
        </p:txBody>
      </p:sp>
      <p:sp>
        <p:nvSpPr>
          <p:cNvPr id="28" name="Rectángulo 5"/>
          <p:cNvSpPr/>
          <p:nvPr/>
        </p:nvSpPr>
        <p:spPr>
          <a:xfrm>
            <a:off x="314790" y="3624547"/>
            <a:ext cx="8576569" cy="400110"/>
          </a:xfrm>
          <a:prstGeom prst="rect">
            <a:avLst/>
          </a:prstGeom>
        </p:spPr>
        <p:txBody>
          <a:bodyPr wrap="square">
            <a:spAutoFit/>
          </a:bodyPr>
          <a:lstStyle/>
          <a:p>
            <a:pPr algn="ctr" fontAlgn="auto">
              <a:spcBef>
                <a:spcPts val="0"/>
              </a:spcBef>
              <a:spcAft>
                <a:spcPts val="0"/>
              </a:spcAft>
              <a:defRPr/>
            </a:pPr>
            <a:r>
              <a:rPr lang="en-US" sz="2000" b="1" dirty="0" smtClean="0">
                <a:solidFill>
                  <a:prstClr val="white"/>
                </a:solidFill>
                <a:cs typeface="Arial" panose="020B0604020202020204" pitchFamily="34" charset="0"/>
              </a:rPr>
              <a:t>Post-Construction </a:t>
            </a:r>
            <a:r>
              <a:rPr lang="en-US" sz="2000" b="1" dirty="0">
                <a:solidFill>
                  <a:prstClr val="white"/>
                </a:solidFill>
                <a:cs typeface="Arial" panose="020B0604020202020204" pitchFamily="34" charset="0"/>
              </a:rPr>
              <a:t>Decisions</a:t>
            </a:r>
            <a:r>
              <a:rPr lang="en-US" sz="2000" b="1" dirty="0" smtClean="0">
                <a:solidFill>
                  <a:prstClr val="white"/>
                </a:solidFill>
                <a:cs typeface="Arial" panose="020B0604020202020204" pitchFamily="34" charset="0"/>
              </a:rPr>
              <a:t>: </a:t>
            </a:r>
            <a:r>
              <a:rPr lang="en-US" sz="2000" b="1" dirty="0" smtClean="0">
                <a:solidFill>
                  <a:srgbClr val="000000"/>
                </a:solidFill>
                <a:effectLst>
                  <a:outerShdw blurRad="38100" dist="38100" dir="2700000" algn="tl">
                    <a:srgbClr val="000000">
                      <a:alpha val="43137"/>
                    </a:srgbClr>
                  </a:outerShdw>
                </a:effectLst>
                <a:cs typeface="Arial" panose="020B0604020202020204" pitchFamily="34" charset="0"/>
              </a:rPr>
              <a:t>Monthly </a:t>
            </a:r>
            <a:r>
              <a:rPr lang="en-US" sz="2000" b="1" dirty="0">
                <a:solidFill>
                  <a:srgbClr val="000000"/>
                </a:solidFill>
                <a:effectLst>
                  <a:outerShdw blurRad="38100" dist="38100" dir="2700000" algn="tl">
                    <a:srgbClr val="000000">
                      <a:alpha val="43137"/>
                    </a:srgbClr>
                  </a:outerShdw>
                </a:effectLst>
                <a:cs typeface="Arial" panose="020B0604020202020204" pitchFamily="34" charset="0"/>
              </a:rPr>
              <a:t>to Seasonal </a:t>
            </a:r>
            <a:r>
              <a:rPr lang="en-US" sz="2000" b="1" dirty="0">
                <a:solidFill>
                  <a:prstClr val="white"/>
                </a:solidFill>
                <a:cs typeface="Arial" panose="020B0604020202020204" pitchFamily="34" charset="0"/>
              </a:rPr>
              <a:t>Timescales</a:t>
            </a:r>
          </a:p>
        </p:txBody>
      </p:sp>
      <p:sp>
        <p:nvSpPr>
          <p:cNvPr id="29" name="Rectángulo 50"/>
          <p:cNvSpPr>
            <a:spLocks noChangeArrowheads="1"/>
          </p:cNvSpPr>
          <p:nvPr/>
        </p:nvSpPr>
        <p:spPr bwMode="auto">
          <a:xfrm>
            <a:off x="1077912" y="4396467"/>
            <a:ext cx="7873571" cy="1754326"/>
          </a:xfrm>
          <a:prstGeom prst="rect">
            <a:avLst/>
          </a:prstGeom>
          <a:noFill/>
          <a:ln>
            <a:noFill/>
          </a:ln>
          <a:extLst/>
        </p:spPr>
        <p:txBody>
          <a:bodyPr wrap="square">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342900" indent="-342900" eaLnBrk="1" fontAlgn="auto" hangingPunct="1">
              <a:lnSpc>
                <a:spcPct val="150000"/>
              </a:lnSpc>
              <a:spcBef>
                <a:spcPts val="0"/>
              </a:spcBef>
              <a:spcAft>
                <a:spcPts val="0"/>
              </a:spcAft>
              <a:buFont typeface="Arial" panose="020B0604020202020204" pitchFamily="34" charset="0"/>
              <a:buChar char="•"/>
            </a:pPr>
            <a:r>
              <a:rPr lang="en-US" altLang="es-ES" b="1" dirty="0">
                <a:solidFill>
                  <a:prstClr val="black"/>
                </a:solidFill>
                <a:cs typeface="Arial" panose="020B0604020202020204" pitchFamily="34" charset="0"/>
              </a:rPr>
              <a:t>Energy producers: </a:t>
            </a:r>
            <a:r>
              <a:rPr lang="en-US" altLang="es-ES" b="1" dirty="0" smtClean="0">
                <a:solidFill>
                  <a:prstClr val="black"/>
                </a:solidFill>
                <a:cs typeface="Arial" panose="020B0604020202020204" pitchFamily="34" charset="0"/>
              </a:rPr>
              <a:t>	</a:t>
            </a:r>
            <a:r>
              <a:rPr lang="en-US" altLang="es-ES" dirty="0" smtClean="0">
                <a:solidFill>
                  <a:prstClr val="black">
                    <a:lumMod val="65000"/>
                    <a:lumOff val="35000"/>
                  </a:prstClr>
                </a:solidFill>
                <a:cs typeface="Arial" panose="020B0604020202020204" pitchFamily="34" charset="0"/>
              </a:rPr>
              <a:t>Resource </a:t>
            </a:r>
            <a:r>
              <a:rPr lang="en-US" altLang="es-ES" dirty="0">
                <a:solidFill>
                  <a:prstClr val="black">
                    <a:lumMod val="65000"/>
                    <a:lumOff val="35000"/>
                  </a:prstClr>
                </a:solidFill>
                <a:cs typeface="Arial" panose="020B0604020202020204" pitchFamily="34" charset="0"/>
              </a:rPr>
              <a:t>management strategies</a:t>
            </a:r>
          </a:p>
          <a:p>
            <a:pPr marL="342900" indent="-342900" eaLnBrk="1" fontAlgn="auto" hangingPunct="1">
              <a:lnSpc>
                <a:spcPct val="150000"/>
              </a:lnSpc>
              <a:spcBef>
                <a:spcPts val="0"/>
              </a:spcBef>
              <a:spcAft>
                <a:spcPts val="0"/>
              </a:spcAft>
              <a:buFont typeface="Arial" panose="020B0604020202020204" pitchFamily="34" charset="0"/>
              <a:buChar char="•"/>
            </a:pPr>
            <a:r>
              <a:rPr lang="en-US" altLang="es-ES" b="1" dirty="0">
                <a:solidFill>
                  <a:srgbClr val="000000"/>
                </a:solidFill>
                <a:cs typeface="Arial" panose="020B0604020202020204" pitchFamily="34" charset="0"/>
              </a:rPr>
              <a:t>Energy traders: </a:t>
            </a:r>
            <a:r>
              <a:rPr lang="en-US" altLang="es-ES" b="1" dirty="0" smtClean="0">
                <a:solidFill>
                  <a:schemeClr val="accent1">
                    <a:lumMod val="50000"/>
                  </a:schemeClr>
                </a:solidFill>
                <a:cs typeface="Arial" panose="020B0604020202020204" pitchFamily="34" charset="0"/>
              </a:rPr>
              <a:t>	</a:t>
            </a:r>
            <a:r>
              <a:rPr lang="en-US" altLang="es-ES" dirty="0">
                <a:solidFill>
                  <a:prstClr val="black">
                    <a:lumMod val="65000"/>
                    <a:lumOff val="35000"/>
                  </a:prstClr>
                </a:solidFill>
                <a:cs typeface="Arial" panose="020B0604020202020204" pitchFamily="34" charset="0"/>
              </a:rPr>
              <a:t>Resource effects on markets</a:t>
            </a:r>
          </a:p>
          <a:p>
            <a:pPr marL="342900" indent="-342900" eaLnBrk="1" fontAlgn="auto" hangingPunct="1">
              <a:lnSpc>
                <a:spcPct val="150000"/>
              </a:lnSpc>
              <a:spcBef>
                <a:spcPts val="0"/>
              </a:spcBef>
              <a:spcAft>
                <a:spcPts val="0"/>
              </a:spcAft>
              <a:buFont typeface="Arial" panose="020B0604020202020204" pitchFamily="34" charset="0"/>
              <a:buChar char="•"/>
            </a:pPr>
            <a:r>
              <a:rPr lang="en-US" altLang="es-ES" b="1" dirty="0">
                <a:solidFill>
                  <a:prstClr val="black"/>
                </a:solidFill>
                <a:cs typeface="Arial" panose="020B0604020202020204" pitchFamily="34" charset="0"/>
              </a:rPr>
              <a:t>Wind farm operators: </a:t>
            </a:r>
            <a:r>
              <a:rPr lang="en-US" altLang="es-ES" b="1" dirty="0" smtClean="0">
                <a:solidFill>
                  <a:prstClr val="black"/>
                </a:solidFill>
                <a:cs typeface="Arial" panose="020B0604020202020204" pitchFamily="34" charset="0"/>
              </a:rPr>
              <a:t>	</a:t>
            </a:r>
            <a:r>
              <a:rPr lang="en-US" altLang="es-ES" dirty="0" smtClean="0">
                <a:solidFill>
                  <a:prstClr val="black">
                    <a:lumMod val="65000"/>
                    <a:lumOff val="35000"/>
                  </a:prstClr>
                </a:solidFill>
                <a:cs typeface="Arial" panose="020B0604020202020204" pitchFamily="34" charset="0"/>
              </a:rPr>
              <a:t>Planning </a:t>
            </a:r>
            <a:r>
              <a:rPr lang="en-US" altLang="es-ES" dirty="0">
                <a:solidFill>
                  <a:prstClr val="black">
                    <a:lumMod val="65000"/>
                    <a:lumOff val="35000"/>
                  </a:prstClr>
                </a:solidFill>
                <a:cs typeface="Arial" panose="020B0604020202020204" pitchFamily="34" charset="0"/>
              </a:rPr>
              <a:t>for maintenance works</a:t>
            </a:r>
          </a:p>
          <a:p>
            <a:pPr marL="342900" indent="-342900" eaLnBrk="1" fontAlgn="auto" hangingPunct="1">
              <a:lnSpc>
                <a:spcPct val="150000"/>
              </a:lnSpc>
              <a:spcBef>
                <a:spcPts val="0"/>
              </a:spcBef>
              <a:spcAft>
                <a:spcPts val="0"/>
              </a:spcAft>
              <a:buFont typeface="Arial" panose="020B0604020202020204" pitchFamily="34" charset="0"/>
              <a:buChar char="•"/>
            </a:pPr>
            <a:r>
              <a:rPr lang="en-US" altLang="es-ES" b="1" dirty="0">
                <a:solidFill>
                  <a:prstClr val="black"/>
                </a:solidFill>
                <a:cs typeface="Arial" panose="020B0604020202020204" pitchFamily="34" charset="0"/>
              </a:rPr>
              <a:t>Wind farm investors: </a:t>
            </a:r>
            <a:r>
              <a:rPr lang="en-US" altLang="es-ES" b="1" dirty="0" smtClean="0">
                <a:solidFill>
                  <a:prstClr val="black"/>
                </a:solidFill>
                <a:cs typeface="Arial" panose="020B0604020202020204" pitchFamily="34" charset="0"/>
              </a:rPr>
              <a:t>	</a:t>
            </a:r>
            <a:r>
              <a:rPr lang="en-US" altLang="es-ES" dirty="0" smtClean="0">
                <a:solidFill>
                  <a:prstClr val="black">
                    <a:lumMod val="65000"/>
                    <a:lumOff val="35000"/>
                  </a:prstClr>
                </a:solidFill>
                <a:cs typeface="Arial" panose="020B0604020202020204" pitchFamily="34" charset="0"/>
              </a:rPr>
              <a:t>Optimize </a:t>
            </a:r>
            <a:r>
              <a:rPr lang="en-US" altLang="es-ES" dirty="0">
                <a:solidFill>
                  <a:prstClr val="black">
                    <a:lumMod val="65000"/>
                    <a:lumOff val="35000"/>
                  </a:prstClr>
                </a:solidFill>
                <a:cs typeface="Arial" panose="020B0604020202020204" pitchFamily="34" charset="0"/>
              </a:rPr>
              <a:t>return on investments</a:t>
            </a:r>
          </a:p>
        </p:txBody>
      </p:sp>
    </p:spTree>
    <p:extLst>
      <p:ext uri="{BB962C8B-B14F-4D97-AF65-F5344CB8AC3E}">
        <p14:creationId xmlns:p14="http://schemas.microsoft.com/office/powerpoint/2010/main" val="300647812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Rectángulo 67"/>
          <p:cNvSpPr/>
          <p:nvPr/>
        </p:nvSpPr>
        <p:spPr>
          <a:xfrm>
            <a:off x="-12428" y="5323743"/>
            <a:ext cx="9144000" cy="32929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7" name="Rectángulo 66"/>
          <p:cNvSpPr/>
          <p:nvPr/>
        </p:nvSpPr>
        <p:spPr>
          <a:xfrm>
            <a:off x="-12428" y="3520826"/>
            <a:ext cx="9144000" cy="42313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 name="Rectángulo 12"/>
          <p:cNvSpPr/>
          <p:nvPr/>
        </p:nvSpPr>
        <p:spPr>
          <a:xfrm>
            <a:off x="0" y="904875"/>
            <a:ext cx="9144000" cy="29508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 name="1 Título"/>
          <p:cNvSpPr>
            <a:spLocks noGrp="1"/>
          </p:cNvSpPr>
          <p:nvPr>
            <p:ph type="title"/>
          </p:nvPr>
        </p:nvSpPr>
        <p:spPr>
          <a:xfrm>
            <a:off x="130175" y="144463"/>
            <a:ext cx="6567488" cy="696912"/>
          </a:xfrm>
        </p:spPr>
        <p:txBody>
          <a:bodyPr/>
          <a:lstStyle/>
          <a:p>
            <a:pPr>
              <a:defRPr/>
            </a:pPr>
            <a:r>
              <a:rPr lang="en-US" dirty="0" smtClean="0"/>
              <a:t>National and International collaborations</a:t>
            </a:r>
            <a:endParaRPr lang="en-US" dirty="0"/>
          </a:p>
        </p:txBody>
      </p:sp>
      <p:pic>
        <p:nvPicPr>
          <p:cNvPr id="30724" name="Imagen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07056" y="1265291"/>
            <a:ext cx="1052512" cy="627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725" name="Imagen 1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545507" y="2707807"/>
            <a:ext cx="723900" cy="6016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726" name="Imagen 1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445353" y="1901381"/>
            <a:ext cx="639763" cy="654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727" name="Imagen 2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95856" y="1282713"/>
            <a:ext cx="739775" cy="6477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728" name="Imagen 23"/>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8776" y="1979891"/>
            <a:ext cx="1770063" cy="466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729" name="Imagen 24"/>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8291378" y="2636617"/>
            <a:ext cx="733232" cy="73732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730" name="Imagen 25"/>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351490" y="4471987"/>
            <a:ext cx="547624" cy="75926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731" name="Imagen 26"/>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223283" y="2741583"/>
            <a:ext cx="1261176" cy="4651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732" name="Imagen 27"/>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3175893" y="2446616"/>
            <a:ext cx="846138" cy="641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733" name="Imagen 31"/>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3300045" y="1895414"/>
            <a:ext cx="1042988" cy="50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734" name="Imagen 36"/>
          <p:cNvPicPr>
            <a:picLocks noChangeAspect="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016162" y="1311446"/>
            <a:ext cx="1089025" cy="4905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735" name="Picture 13"/>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3225877" y="1352026"/>
            <a:ext cx="1701800" cy="498475"/>
          </a:xfrm>
          <a:prstGeom prst="rect">
            <a:avLst/>
          </a:prstGeom>
          <a:noFill/>
          <a:ln w="9525">
            <a:solidFill>
              <a:srgbClr val="002060"/>
            </a:solidFill>
            <a:miter lim="800000"/>
            <a:headEnd/>
            <a:tailEnd/>
          </a:ln>
          <a:extLst>
            <a:ext uri="{909E8E84-426E-40dd-AFC4-6F175D3DCCD1}">
              <a14:hiddenFill xmlns="" xmlns:a14="http://schemas.microsoft.com/office/drawing/2010/main">
                <a:solidFill>
                  <a:srgbClr val="FFFFFF"/>
                </a:solidFill>
              </a14:hiddenFill>
            </a:ext>
          </a:extLst>
        </p:spPr>
      </p:pic>
      <p:pic>
        <p:nvPicPr>
          <p:cNvPr id="30736" name="Imagen 2"/>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6618813" y="2269959"/>
            <a:ext cx="2468563" cy="355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737" name="Imagen 3"/>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7224640" y="2715438"/>
            <a:ext cx="998538" cy="538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738" name="Imagen 5"/>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6447596" y="2690818"/>
            <a:ext cx="723900" cy="641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739" name="Imagen 6"/>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5929200" y="1370970"/>
            <a:ext cx="3140503" cy="393700"/>
          </a:xfrm>
          <a:prstGeom prst="rect">
            <a:avLst/>
          </a:prstGeom>
          <a:solidFill>
            <a:schemeClr val="accent1"/>
          </a:solid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740" name="Imagen 12"/>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2104484" y="2482993"/>
            <a:ext cx="1017587" cy="698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741" name="Picture 16" descr="http://www.redtransfer.org/blog/wp-content/uploads/2014/02/CSIC_logo.jpg"/>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139046" y="2230842"/>
            <a:ext cx="1449235" cy="4499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742" name="Picture 18" descr="http://www.creal.cat/projectebreathe/images/logoCREAL.png"/>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116952" y="1364229"/>
            <a:ext cx="735012" cy="752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743" name="Picture 8" descr="https://www.upm.es/tiendaUPM/catalog/images/Pin%20logotipo%20UPM.jpg"/>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83070" y="2536029"/>
            <a:ext cx="850900" cy="660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744" name="Imagen 61"/>
          <p:cNvPicPr>
            <a:picLocks noChangeAspect="1"/>
          </p:cNvPicPr>
          <p:nvPr/>
        </p:nvPicPr>
        <p:blipFill>
          <a:blip r:embed="rId22">
            <a:extLst>
              <a:ext uri="{28A0092B-C50C-407E-A947-70E740481C1C}">
                <a14:useLocalDpi xmlns:a14="http://schemas.microsoft.com/office/drawing/2010/main" val="0"/>
              </a:ext>
            </a:extLst>
          </a:blip>
          <a:srcRect/>
          <a:stretch>
            <a:fillRect/>
          </a:stretch>
        </p:blipFill>
        <p:spPr bwMode="auto">
          <a:xfrm>
            <a:off x="1862574" y="1880037"/>
            <a:ext cx="1382712" cy="488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745" name="Imagen 62"/>
          <p:cNvPicPr>
            <a:picLocks noChangeAspect="1"/>
          </p:cNvPicPr>
          <p:nvPr/>
        </p:nvPicPr>
        <p:blipFill rotWithShape="1">
          <a:blip r:embed="rId23">
            <a:extLst>
              <a:ext uri="{28A0092B-C50C-407E-A947-70E740481C1C}">
                <a14:useLocalDpi xmlns:a14="http://schemas.microsoft.com/office/drawing/2010/main" val="0"/>
              </a:ext>
            </a:extLst>
          </a:blip>
          <a:srcRect l="12669" r="11479"/>
          <a:stretch/>
        </p:blipFill>
        <p:spPr bwMode="auto">
          <a:xfrm>
            <a:off x="994561" y="2472793"/>
            <a:ext cx="1080121" cy="6746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746" name="Picture 6" descr="http://www.actasanitaria.com/wp-content/uploads/2015/02/3-instituto-de-salud-carlos-iii.jpg"/>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6070832" y="1801984"/>
            <a:ext cx="3025636" cy="39577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747" name="Picture 10" descr="http://www.pedaliers.com/wp-content/uploads/2014/11/sedema.jpeg"/>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5426240" y="4610916"/>
            <a:ext cx="1718695" cy="5197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752" name="Imagen 33"/>
          <p:cNvPicPr>
            <a:picLocks noChangeAspect="1"/>
          </p:cNvPicPr>
          <p:nvPr/>
        </p:nvPicPr>
        <p:blipFill>
          <a:blip r:embed="rId26" cstate="print">
            <a:extLst>
              <a:ext uri="{28A0092B-C50C-407E-A947-70E740481C1C}">
                <a14:useLocalDpi xmlns:a14="http://schemas.microsoft.com/office/drawing/2010/main" val="0"/>
              </a:ext>
            </a:extLst>
          </a:blip>
          <a:srcRect l="21861" r="15964" b="39444"/>
          <a:stretch>
            <a:fillRect/>
          </a:stretch>
        </p:blipFill>
        <p:spPr bwMode="auto">
          <a:xfrm>
            <a:off x="3270742" y="5910823"/>
            <a:ext cx="796260" cy="64731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755" name="Picture 39" descr="http://www.cbbanyoles.es/wp-content/uploads/2014/05/Logo-Generalitat-de-Catalunya.png"/>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3356413" y="4009861"/>
            <a:ext cx="1908519" cy="43331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758" name="Imagen 39"/>
          <p:cNvPicPr>
            <a:picLocks noChangeAspect="1"/>
          </p:cNvPicPr>
          <p:nvPr/>
        </p:nvPicPr>
        <p:blipFill>
          <a:blip r:embed="rId28">
            <a:extLst>
              <a:ext uri="{28A0092B-C50C-407E-A947-70E740481C1C}">
                <a14:useLocalDpi xmlns:a14="http://schemas.microsoft.com/office/drawing/2010/main" val="0"/>
              </a:ext>
            </a:extLst>
          </a:blip>
          <a:srcRect/>
          <a:stretch>
            <a:fillRect/>
          </a:stretch>
        </p:blipFill>
        <p:spPr bwMode="auto">
          <a:xfrm>
            <a:off x="2051720" y="5952368"/>
            <a:ext cx="1022350" cy="466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Imagen 5"/>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5587757" y="4003303"/>
            <a:ext cx="595470" cy="511809"/>
          </a:xfrm>
          <a:prstGeom prst="rect">
            <a:avLst/>
          </a:prstGeom>
        </p:spPr>
      </p:pic>
      <p:pic>
        <p:nvPicPr>
          <p:cNvPr id="47" name="Picture 6"/>
          <p:cNvPicPr/>
          <p:nvPr/>
        </p:nvPicPr>
        <p:blipFill>
          <a:blip r:embed="rId30"/>
          <a:stretch>
            <a:fillRect/>
          </a:stretch>
        </p:blipFill>
        <p:spPr>
          <a:xfrm>
            <a:off x="3301659" y="4556582"/>
            <a:ext cx="639104" cy="628430"/>
          </a:xfrm>
          <a:prstGeom prst="rect">
            <a:avLst/>
          </a:prstGeom>
          <a:solidFill>
            <a:schemeClr val="accent1"/>
          </a:solidFill>
          <a:ln>
            <a:noFill/>
          </a:ln>
        </p:spPr>
      </p:pic>
      <p:pic>
        <p:nvPicPr>
          <p:cNvPr id="53" name="Imagen 5"/>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a:off x="6447596" y="4039719"/>
            <a:ext cx="2316901" cy="486548"/>
          </a:xfrm>
          <a:prstGeom prst="rect">
            <a:avLst/>
          </a:prstGeom>
        </p:spPr>
      </p:pic>
      <p:pic>
        <p:nvPicPr>
          <p:cNvPr id="10" name="Imagen 9"/>
          <p:cNvPicPr>
            <a:picLocks noChangeAspect="1"/>
          </p:cNvPicPr>
          <p:nvPr/>
        </p:nvPicPr>
        <p:blipFill rotWithShape="1">
          <a:blip r:embed="rId32"/>
          <a:srcRect t="21813" b="27000"/>
          <a:stretch/>
        </p:blipFill>
        <p:spPr>
          <a:xfrm>
            <a:off x="314772" y="4020338"/>
            <a:ext cx="1111863" cy="417071"/>
          </a:xfrm>
          <a:prstGeom prst="rect">
            <a:avLst/>
          </a:prstGeom>
        </p:spPr>
      </p:pic>
      <p:pic>
        <p:nvPicPr>
          <p:cNvPr id="60" name="Imagen 8"/>
          <p:cNvPicPr>
            <a:picLocks noChangeAspect="1"/>
          </p:cNvPicPr>
          <p:nvPr/>
        </p:nvPicPr>
        <p:blipFill rotWithShape="1">
          <a:blip r:embed="rId33" cstate="print">
            <a:extLst>
              <a:ext uri="{28A0092B-C50C-407E-A947-70E740481C1C}">
                <a14:useLocalDpi xmlns:a14="http://schemas.microsoft.com/office/drawing/2010/main" val="0"/>
              </a:ext>
            </a:extLst>
          </a:blip>
          <a:srcRect l="1816" t="4429" r="58985" b="20459"/>
          <a:stretch/>
        </p:blipFill>
        <p:spPr>
          <a:xfrm>
            <a:off x="1814127" y="3998627"/>
            <a:ext cx="1029666" cy="455786"/>
          </a:xfrm>
          <a:prstGeom prst="rect">
            <a:avLst/>
          </a:prstGeom>
        </p:spPr>
      </p:pic>
      <p:sp>
        <p:nvSpPr>
          <p:cNvPr id="5" name="Rectángulo 4"/>
          <p:cNvSpPr/>
          <p:nvPr/>
        </p:nvSpPr>
        <p:spPr>
          <a:xfrm>
            <a:off x="-36512" y="845666"/>
            <a:ext cx="2193229" cy="400110"/>
          </a:xfrm>
          <a:prstGeom prst="rect">
            <a:avLst/>
          </a:prstGeom>
        </p:spPr>
        <p:txBody>
          <a:bodyPr wrap="none">
            <a:spAutoFit/>
          </a:bodyPr>
          <a:lstStyle/>
          <a:p>
            <a:r>
              <a:rPr lang="en-US" altLang="es-ES" sz="2000" dirty="0" smtClean="0">
                <a:solidFill>
                  <a:schemeClr val="accent1"/>
                </a:solidFill>
              </a:rPr>
              <a:t>Research centers</a:t>
            </a:r>
            <a:endParaRPr lang="es-ES" sz="2000" dirty="0">
              <a:solidFill>
                <a:schemeClr val="accent1"/>
              </a:solidFill>
            </a:endParaRPr>
          </a:p>
        </p:txBody>
      </p:sp>
      <p:sp>
        <p:nvSpPr>
          <p:cNvPr id="66" name="Rectángulo 65"/>
          <p:cNvSpPr/>
          <p:nvPr/>
        </p:nvSpPr>
        <p:spPr>
          <a:xfrm>
            <a:off x="0" y="3517836"/>
            <a:ext cx="6157455" cy="400110"/>
          </a:xfrm>
          <a:prstGeom prst="rect">
            <a:avLst/>
          </a:prstGeom>
        </p:spPr>
        <p:txBody>
          <a:bodyPr wrap="none">
            <a:spAutoFit/>
          </a:bodyPr>
          <a:lstStyle/>
          <a:p>
            <a:r>
              <a:rPr lang="en-US" altLang="es-ES" sz="2000" dirty="0" smtClean="0">
                <a:solidFill>
                  <a:schemeClr val="accent1"/>
                </a:solidFill>
              </a:rPr>
              <a:t>Local administrations and international organizations</a:t>
            </a:r>
            <a:endParaRPr lang="es-ES" sz="2000" dirty="0">
              <a:solidFill>
                <a:schemeClr val="accent1"/>
              </a:solidFill>
            </a:endParaRPr>
          </a:p>
        </p:txBody>
      </p:sp>
      <p:sp>
        <p:nvSpPr>
          <p:cNvPr id="69" name="Rectángulo 68"/>
          <p:cNvSpPr/>
          <p:nvPr/>
        </p:nvSpPr>
        <p:spPr>
          <a:xfrm>
            <a:off x="0" y="5286098"/>
            <a:ext cx="2659895" cy="400110"/>
          </a:xfrm>
          <a:prstGeom prst="rect">
            <a:avLst/>
          </a:prstGeom>
          <a:ln>
            <a:noFill/>
          </a:ln>
        </p:spPr>
        <p:txBody>
          <a:bodyPr wrap="none">
            <a:spAutoFit/>
          </a:bodyPr>
          <a:lstStyle/>
          <a:p>
            <a:r>
              <a:rPr lang="en-US" altLang="es-ES" sz="2000" dirty="0" smtClean="0">
                <a:solidFill>
                  <a:schemeClr val="accent1"/>
                </a:solidFill>
              </a:rPr>
              <a:t>Meteorological offices</a:t>
            </a:r>
            <a:endParaRPr lang="es-ES" sz="2000" dirty="0">
              <a:solidFill>
                <a:schemeClr val="accent1"/>
              </a:solidFill>
            </a:endParaRPr>
          </a:p>
        </p:txBody>
      </p:sp>
      <p:pic>
        <p:nvPicPr>
          <p:cNvPr id="14" name="Imagen 13"/>
          <p:cNvPicPr>
            <a:picLocks noChangeAspect="1"/>
          </p:cNvPicPr>
          <p:nvPr/>
        </p:nvPicPr>
        <p:blipFill>
          <a:blip r:embed="rId34"/>
          <a:stretch>
            <a:fillRect/>
          </a:stretch>
        </p:blipFill>
        <p:spPr>
          <a:xfrm>
            <a:off x="4330508" y="5911354"/>
            <a:ext cx="578779" cy="684888"/>
          </a:xfrm>
          <a:prstGeom prst="rect">
            <a:avLst/>
          </a:prstGeom>
        </p:spPr>
      </p:pic>
      <p:pic>
        <p:nvPicPr>
          <p:cNvPr id="15" name="Imagen 14"/>
          <p:cNvPicPr>
            <a:picLocks noChangeAspect="1"/>
          </p:cNvPicPr>
          <p:nvPr/>
        </p:nvPicPr>
        <p:blipFill>
          <a:blip r:embed="rId35"/>
          <a:stretch>
            <a:fillRect/>
          </a:stretch>
        </p:blipFill>
        <p:spPr>
          <a:xfrm>
            <a:off x="4343308" y="4599039"/>
            <a:ext cx="901441" cy="543516"/>
          </a:xfrm>
          <a:prstGeom prst="rect">
            <a:avLst/>
          </a:prstGeom>
        </p:spPr>
      </p:pic>
      <p:pic>
        <p:nvPicPr>
          <p:cNvPr id="1026" name="Picture 2" descr="https://pbs.twimg.com/profile_images/609384499487621121/T0uj2LEe.jpg"/>
          <p:cNvPicPr>
            <a:picLocks noChangeAspect="1" noChangeArrowheads="1"/>
          </p:cNvPicPr>
          <p:nvPr/>
        </p:nvPicPr>
        <p:blipFill>
          <a:blip r:embed="rId36" cstate="print">
            <a:extLst>
              <a:ext uri="{28A0092B-C50C-407E-A947-70E740481C1C}">
                <a14:useLocalDpi xmlns:a14="http://schemas.microsoft.com/office/drawing/2010/main" val="0"/>
              </a:ext>
            </a:extLst>
          </a:blip>
          <a:srcRect/>
          <a:stretch>
            <a:fillRect/>
          </a:stretch>
        </p:blipFill>
        <p:spPr bwMode="auto">
          <a:xfrm>
            <a:off x="5172793" y="5889785"/>
            <a:ext cx="750089" cy="75008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www.meteofrance.com/mf3-base-theme/images/meteo_france_logo.png"/>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6186388" y="5877560"/>
            <a:ext cx="752475" cy="7524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133040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Rectángulo 67"/>
          <p:cNvSpPr/>
          <p:nvPr/>
        </p:nvSpPr>
        <p:spPr>
          <a:xfrm>
            <a:off x="-12428" y="5323743"/>
            <a:ext cx="9144000" cy="39428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7" name="Rectángulo 66"/>
          <p:cNvSpPr/>
          <p:nvPr/>
        </p:nvSpPr>
        <p:spPr>
          <a:xfrm>
            <a:off x="-12428" y="3520826"/>
            <a:ext cx="9144000" cy="45315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 name="Rectángulo 12"/>
          <p:cNvSpPr/>
          <p:nvPr/>
        </p:nvSpPr>
        <p:spPr>
          <a:xfrm>
            <a:off x="0" y="904876"/>
            <a:ext cx="9144000" cy="37113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 name="1 Título"/>
          <p:cNvSpPr>
            <a:spLocks noGrp="1"/>
          </p:cNvSpPr>
          <p:nvPr>
            <p:ph type="title"/>
          </p:nvPr>
        </p:nvSpPr>
        <p:spPr>
          <a:xfrm>
            <a:off x="130175" y="144463"/>
            <a:ext cx="6567488" cy="696912"/>
          </a:xfrm>
        </p:spPr>
        <p:txBody>
          <a:bodyPr/>
          <a:lstStyle/>
          <a:p>
            <a:pPr>
              <a:defRPr/>
            </a:pPr>
            <a:r>
              <a:rPr lang="en-US" dirty="0" smtClean="0"/>
              <a:t>National and International collaborations</a:t>
            </a:r>
            <a:endParaRPr lang="en-US" dirty="0"/>
          </a:p>
        </p:txBody>
      </p:sp>
      <p:pic>
        <p:nvPicPr>
          <p:cNvPr id="30748" name="Picture 2" descr="http://www.dfrcag.com/wp-content/uploads/2013/04/MeteoSim-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2093" y="2384889"/>
            <a:ext cx="869950" cy="692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749" name="Picture 4" descr="http://2.bp.blogspot.com/_7yB-eeGviiI/TQj7yE2S1ZI/AAAAAAAADgQ/grTm04T73GA/s1600/seat+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8665" y="1562011"/>
            <a:ext cx="675258" cy="6620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750" name="Picture 10" descr="http://www.evader-project.eu/partners/Applus%20IDIADA%20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39955" y="1579050"/>
            <a:ext cx="877887" cy="523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751" name="Picture 2" descr="http://laguiadelvino.mx/wp-content/uploads/2013/02/logo_bodega_torres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42567" y="6200839"/>
            <a:ext cx="1136521" cy="5586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753" name="Picture 29" descr="https://www.awstruepower.com/assets/logo.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79002" y="4724190"/>
            <a:ext cx="2103438" cy="400050"/>
          </a:xfrm>
          <a:prstGeom prst="rect">
            <a:avLst/>
          </a:prstGeom>
          <a:solidFill>
            <a:schemeClr val="accent1"/>
          </a:solid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756" name="Picture 41" descr="http://bcnecologia.net/sites/default/files/bcneco-logo.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73850" y="1655717"/>
            <a:ext cx="1406783" cy="43224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757" name="Picture 43" descr="http://blog.proyectosnavarra.es/wp-content/uploads/2012/11/logo-cener-eng.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09529" y="4152267"/>
            <a:ext cx="2224087" cy="5540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 name="Imagen 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366593" y="1686213"/>
            <a:ext cx="1012065" cy="406485"/>
          </a:xfrm>
          <a:prstGeom prst="rect">
            <a:avLst/>
          </a:prstGeom>
        </p:spPr>
      </p:pic>
      <p:pic>
        <p:nvPicPr>
          <p:cNvPr id="1026" name="Picture 2" descr="http://inlab.fib.upc.edu/sites/default/files/logo_inlab.pn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a:stretch/>
        </p:blipFill>
        <p:spPr bwMode="auto">
          <a:xfrm>
            <a:off x="6690674" y="1589275"/>
            <a:ext cx="1070168" cy="574991"/>
          </a:xfrm>
          <a:prstGeom prst="rect">
            <a:avLst/>
          </a:prstGeom>
          <a:solidFill>
            <a:schemeClr val="accent1"/>
          </a:solidFill>
          <a:extLst>
            <a:ext uri="{909E8E84-426E-40dd-AFC4-6F175D3DCCD1}">
              <a14:hiddenFill xmlns="" xmlns:a14="http://schemas.microsoft.com/office/drawing/2010/main">
                <a:solidFill>
                  <a:srgbClr val="FFFFFF"/>
                </a:solidFill>
              </a14:hiddenFill>
            </a:ext>
          </a:extLst>
        </p:spPr>
      </p:pic>
      <p:pic>
        <p:nvPicPr>
          <p:cNvPr id="1028" name="Picture 4" descr="http://w3.racc.es/microsites/socio/img/theme/logo.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173595" y="1495771"/>
            <a:ext cx="762000" cy="762000"/>
          </a:xfrm>
          <a:prstGeom prst="rect">
            <a:avLst/>
          </a:prstGeom>
          <a:noFill/>
          <a:extLst>
            <a:ext uri="{909E8E84-426E-40dd-AFC4-6F175D3DCCD1}">
              <a14:hiddenFill xmlns="" xmlns:a14="http://schemas.microsoft.com/office/drawing/2010/main">
                <a:solidFill>
                  <a:srgbClr val="FFFFFF"/>
                </a:solidFill>
              </a14:hiddenFill>
            </a:ext>
          </a:extLst>
        </p:spPr>
      </p:pic>
      <p:pic>
        <p:nvPicPr>
          <p:cNvPr id="7" name="Imagen 6"/>
          <p:cNvPicPr>
            <a:picLocks noChangeAspect="1"/>
          </p:cNvPicPr>
          <p:nvPr/>
        </p:nvPicPr>
        <p:blipFill rotWithShape="1">
          <a:blip r:embed="rId12" cstate="print">
            <a:extLst>
              <a:ext uri="{28A0092B-C50C-407E-A947-70E740481C1C}">
                <a14:useLocalDpi xmlns:a14="http://schemas.microsoft.com/office/drawing/2010/main" val="0"/>
              </a:ext>
            </a:extLst>
          </a:blip>
          <a:srcRect t="4000"/>
          <a:stretch/>
        </p:blipFill>
        <p:spPr>
          <a:xfrm>
            <a:off x="78197" y="1535097"/>
            <a:ext cx="1052328" cy="704532"/>
          </a:xfrm>
          <a:prstGeom prst="rect">
            <a:avLst/>
          </a:prstGeom>
        </p:spPr>
      </p:pic>
      <p:pic>
        <p:nvPicPr>
          <p:cNvPr id="9" name="Imagen 8"/>
          <p:cNvPicPr>
            <a:picLocks noChangeAspect="1"/>
          </p:cNvPicPr>
          <p:nvPr/>
        </p:nvPicPr>
        <p:blipFill rotWithShape="1">
          <a:blip r:embed="rId13"/>
          <a:srcRect l="22001" t="44845" r="22001" b="20791"/>
          <a:stretch/>
        </p:blipFill>
        <p:spPr>
          <a:xfrm>
            <a:off x="7831868" y="1680451"/>
            <a:ext cx="1246671" cy="593653"/>
          </a:xfrm>
          <a:prstGeom prst="rect">
            <a:avLst/>
          </a:prstGeom>
        </p:spPr>
      </p:pic>
      <p:pic>
        <p:nvPicPr>
          <p:cNvPr id="48" name="Picture 6"/>
          <p:cNvPicPr/>
          <p:nvPr/>
        </p:nvPicPr>
        <p:blipFill>
          <a:blip r:embed="rId14"/>
          <a:stretch>
            <a:fillRect/>
          </a:stretch>
        </p:blipFill>
        <p:spPr>
          <a:xfrm>
            <a:off x="5768019" y="4767637"/>
            <a:ext cx="1174181" cy="336222"/>
          </a:xfrm>
          <a:prstGeom prst="rect">
            <a:avLst/>
          </a:prstGeom>
          <a:solidFill>
            <a:schemeClr val="accent1"/>
          </a:solidFill>
          <a:ln>
            <a:noFill/>
          </a:ln>
        </p:spPr>
      </p:pic>
      <p:pic>
        <p:nvPicPr>
          <p:cNvPr id="49" name="Picture 4"/>
          <p:cNvPicPr/>
          <p:nvPr/>
        </p:nvPicPr>
        <p:blipFill>
          <a:blip r:embed="rId15"/>
          <a:srcRect t="9262" r="26315"/>
          <a:stretch>
            <a:fillRect/>
          </a:stretch>
        </p:blipFill>
        <p:spPr>
          <a:xfrm>
            <a:off x="480694" y="4116875"/>
            <a:ext cx="1448386" cy="546323"/>
          </a:xfrm>
          <a:prstGeom prst="rect">
            <a:avLst/>
          </a:prstGeom>
          <a:ln>
            <a:noFill/>
          </a:ln>
        </p:spPr>
      </p:pic>
      <p:pic>
        <p:nvPicPr>
          <p:cNvPr id="50" name="Picture 6"/>
          <p:cNvPicPr/>
          <p:nvPr/>
        </p:nvPicPr>
        <p:blipFill>
          <a:blip r:embed="rId16"/>
          <a:srcRect l="10687" t="17748" r="11487" b="13160"/>
          <a:stretch>
            <a:fillRect/>
          </a:stretch>
        </p:blipFill>
        <p:spPr>
          <a:xfrm>
            <a:off x="3588739" y="4133630"/>
            <a:ext cx="898330" cy="504000"/>
          </a:xfrm>
          <a:prstGeom prst="rect">
            <a:avLst/>
          </a:prstGeom>
          <a:ln>
            <a:noFill/>
          </a:ln>
        </p:spPr>
      </p:pic>
      <p:pic>
        <p:nvPicPr>
          <p:cNvPr id="51" name="Picture 8"/>
          <p:cNvPicPr/>
          <p:nvPr/>
        </p:nvPicPr>
        <p:blipFill>
          <a:blip r:embed="rId17"/>
          <a:stretch>
            <a:fillRect/>
          </a:stretch>
        </p:blipFill>
        <p:spPr>
          <a:xfrm>
            <a:off x="4608861" y="4152267"/>
            <a:ext cx="1755414" cy="504000"/>
          </a:xfrm>
          <a:prstGeom prst="rect">
            <a:avLst/>
          </a:prstGeom>
          <a:ln>
            <a:noFill/>
          </a:ln>
        </p:spPr>
      </p:pic>
      <p:pic>
        <p:nvPicPr>
          <p:cNvPr id="3" name="Imagen 2"/>
          <p:cNvPicPr>
            <a:picLocks noChangeAspect="1"/>
          </p:cNvPicPr>
          <p:nvPr/>
        </p:nvPicPr>
        <p:blipFill>
          <a:blip r:embed="rId18"/>
          <a:stretch>
            <a:fillRect/>
          </a:stretch>
        </p:blipFill>
        <p:spPr>
          <a:xfrm>
            <a:off x="5234150" y="6204638"/>
            <a:ext cx="1028942" cy="554822"/>
          </a:xfrm>
          <a:prstGeom prst="rect">
            <a:avLst/>
          </a:prstGeom>
        </p:spPr>
      </p:pic>
      <p:pic>
        <p:nvPicPr>
          <p:cNvPr id="8" name="Imagen 7"/>
          <p:cNvPicPr>
            <a:picLocks noChangeAspect="1"/>
          </p:cNvPicPr>
          <p:nvPr/>
        </p:nvPicPr>
        <p:blipFill>
          <a:blip r:embed="rId19"/>
          <a:stretch>
            <a:fillRect/>
          </a:stretch>
        </p:blipFill>
        <p:spPr>
          <a:xfrm>
            <a:off x="2739955" y="6197239"/>
            <a:ext cx="1164177" cy="571175"/>
          </a:xfrm>
          <a:prstGeom prst="rect">
            <a:avLst/>
          </a:prstGeom>
        </p:spPr>
      </p:pic>
      <p:pic>
        <p:nvPicPr>
          <p:cNvPr id="11" name="Imagen 10"/>
          <p:cNvPicPr>
            <a:picLocks noChangeAspect="1"/>
          </p:cNvPicPr>
          <p:nvPr/>
        </p:nvPicPr>
        <p:blipFill>
          <a:blip r:embed="rId20"/>
          <a:stretch>
            <a:fillRect/>
          </a:stretch>
        </p:blipFill>
        <p:spPr>
          <a:xfrm>
            <a:off x="7218379" y="4753235"/>
            <a:ext cx="746929" cy="449708"/>
          </a:xfrm>
          <a:prstGeom prst="rect">
            <a:avLst/>
          </a:prstGeom>
        </p:spPr>
      </p:pic>
      <p:pic>
        <p:nvPicPr>
          <p:cNvPr id="12" name="Imagen 11"/>
          <p:cNvPicPr>
            <a:picLocks noChangeAspect="1"/>
          </p:cNvPicPr>
          <p:nvPr/>
        </p:nvPicPr>
        <p:blipFill>
          <a:blip r:embed="rId21"/>
          <a:stretch>
            <a:fillRect/>
          </a:stretch>
        </p:blipFill>
        <p:spPr>
          <a:xfrm>
            <a:off x="2077425" y="4604268"/>
            <a:ext cx="1235135" cy="499591"/>
          </a:xfrm>
          <a:prstGeom prst="rect">
            <a:avLst/>
          </a:prstGeom>
        </p:spPr>
      </p:pic>
      <p:pic>
        <p:nvPicPr>
          <p:cNvPr id="52" name="Picture 10"/>
          <p:cNvPicPr/>
          <p:nvPr/>
        </p:nvPicPr>
        <p:blipFill>
          <a:blip r:embed="rId22"/>
          <a:stretch>
            <a:fillRect/>
          </a:stretch>
        </p:blipFill>
        <p:spPr>
          <a:xfrm>
            <a:off x="1997228" y="4173481"/>
            <a:ext cx="1445379" cy="343570"/>
          </a:xfrm>
          <a:prstGeom prst="rect">
            <a:avLst/>
          </a:prstGeom>
          <a:ln>
            <a:noFill/>
          </a:ln>
        </p:spPr>
      </p:pic>
      <p:pic>
        <p:nvPicPr>
          <p:cNvPr id="61" name="Picture 2" descr="Home Inypsa"/>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685812" y="2399512"/>
            <a:ext cx="1465542" cy="454318"/>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6" descr="SGS Logo. Return to home page"/>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4652485" y="2401227"/>
            <a:ext cx="998069" cy="485786"/>
          </a:xfrm>
          <a:prstGeom prst="rect">
            <a:avLst/>
          </a:prstGeom>
          <a:solidFill>
            <a:schemeClr val="accent1"/>
          </a:solidFill>
          <a:extLst/>
        </p:spPr>
      </p:pic>
      <p:pic>
        <p:nvPicPr>
          <p:cNvPr id="64" name="Picture 7"/>
          <p:cNvPicPr>
            <a:picLocks noChangeAspect="1" noChangeArrowheads="1"/>
          </p:cNvPicPr>
          <p:nvPr/>
        </p:nvPicPr>
        <p:blipFill rotWithShape="1">
          <a:blip r:embed="rId25" cstate="print">
            <a:extLst>
              <a:ext uri="{28A0092B-C50C-407E-A947-70E740481C1C}">
                <a14:useLocalDpi xmlns:a14="http://schemas.microsoft.com/office/drawing/2010/main" val="0"/>
              </a:ext>
            </a:extLst>
          </a:blip>
          <a:srcRect l="21167" t="25188" r="67456" b="67943"/>
          <a:stretch/>
        </p:blipFill>
        <p:spPr bwMode="auto">
          <a:xfrm>
            <a:off x="5734996" y="2393648"/>
            <a:ext cx="1287324" cy="4857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5" name="Imagen 64"/>
          <p:cNvPicPr>
            <a:picLocks noChangeAspect="1"/>
          </p:cNvPicPr>
          <p:nvPr/>
        </p:nvPicPr>
        <p:blipFill>
          <a:blip r:embed="rId26"/>
          <a:stretch>
            <a:fillRect/>
          </a:stretch>
        </p:blipFill>
        <p:spPr>
          <a:xfrm>
            <a:off x="7075698" y="2384889"/>
            <a:ext cx="1091747" cy="485786"/>
          </a:xfrm>
          <a:prstGeom prst="rect">
            <a:avLst/>
          </a:prstGeom>
        </p:spPr>
      </p:pic>
      <p:sp>
        <p:nvSpPr>
          <p:cNvPr id="5" name="Rectángulo 4"/>
          <p:cNvSpPr/>
          <p:nvPr/>
        </p:nvSpPr>
        <p:spPr>
          <a:xfrm>
            <a:off x="-36512" y="845666"/>
            <a:ext cx="3488712" cy="400110"/>
          </a:xfrm>
          <a:prstGeom prst="rect">
            <a:avLst/>
          </a:prstGeom>
        </p:spPr>
        <p:txBody>
          <a:bodyPr wrap="none">
            <a:spAutoFit/>
          </a:bodyPr>
          <a:lstStyle/>
          <a:p>
            <a:r>
              <a:rPr lang="en-US" altLang="es-ES" sz="2000" dirty="0" smtClean="0">
                <a:solidFill>
                  <a:schemeClr val="accent1"/>
                </a:solidFill>
              </a:rPr>
              <a:t>Industrial partners. Air quality</a:t>
            </a:r>
            <a:endParaRPr lang="es-ES" sz="2000" dirty="0">
              <a:solidFill>
                <a:schemeClr val="accent1"/>
              </a:solidFill>
            </a:endParaRPr>
          </a:p>
        </p:txBody>
      </p:sp>
      <p:sp>
        <p:nvSpPr>
          <p:cNvPr id="66" name="Rectángulo 65"/>
          <p:cNvSpPr/>
          <p:nvPr/>
        </p:nvSpPr>
        <p:spPr>
          <a:xfrm>
            <a:off x="0" y="3509962"/>
            <a:ext cx="3188693" cy="400110"/>
          </a:xfrm>
          <a:prstGeom prst="rect">
            <a:avLst/>
          </a:prstGeom>
          <a:ln>
            <a:noFill/>
          </a:ln>
        </p:spPr>
        <p:txBody>
          <a:bodyPr wrap="none">
            <a:spAutoFit/>
          </a:bodyPr>
          <a:lstStyle/>
          <a:p>
            <a:r>
              <a:rPr lang="en-US" altLang="es-ES" sz="2000" dirty="0" smtClean="0">
                <a:solidFill>
                  <a:schemeClr val="accent1"/>
                </a:solidFill>
              </a:rPr>
              <a:t>Industrial partners. Energy</a:t>
            </a:r>
            <a:endParaRPr lang="es-ES" sz="2000" dirty="0">
              <a:solidFill>
                <a:schemeClr val="accent1"/>
              </a:solidFill>
            </a:endParaRPr>
          </a:p>
        </p:txBody>
      </p:sp>
      <p:sp>
        <p:nvSpPr>
          <p:cNvPr id="69" name="Rectángulo 68"/>
          <p:cNvSpPr/>
          <p:nvPr/>
        </p:nvSpPr>
        <p:spPr>
          <a:xfrm>
            <a:off x="4452" y="5312631"/>
            <a:ext cx="3588098" cy="400110"/>
          </a:xfrm>
          <a:prstGeom prst="rect">
            <a:avLst/>
          </a:prstGeom>
          <a:ln>
            <a:noFill/>
          </a:ln>
        </p:spPr>
        <p:txBody>
          <a:bodyPr wrap="none">
            <a:spAutoFit/>
          </a:bodyPr>
          <a:lstStyle/>
          <a:p>
            <a:r>
              <a:rPr lang="en-US" altLang="es-ES" sz="2000" dirty="0" smtClean="0">
                <a:solidFill>
                  <a:schemeClr val="accent1"/>
                </a:solidFill>
              </a:rPr>
              <a:t>Industrial partners. Agriculture</a:t>
            </a:r>
            <a:endParaRPr lang="es-ES" sz="2000" dirty="0">
              <a:solidFill>
                <a:schemeClr val="accent1"/>
              </a:solidFill>
            </a:endParaRPr>
          </a:p>
        </p:txBody>
      </p:sp>
      <p:pic>
        <p:nvPicPr>
          <p:cNvPr id="16" name="Imagen 15"/>
          <p:cNvPicPr>
            <a:picLocks noChangeAspect="1"/>
          </p:cNvPicPr>
          <p:nvPr/>
        </p:nvPicPr>
        <p:blipFill rotWithShape="1">
          <a:blip r:embed="rId27"/>
          <a:srcRect l="9878" t="24905" r="7766" b="24905"/>
          <a:stretch/>
        </p:blipFill>
        <p:spPr>
          <a:xfrm>
            <a:off x="3190367" y="2353941"/>
            <a:ext cx="1377677" cy="565201"/>
          </a:xfrm>
          <a:prstGeom prst="rect">
            <a:avLst/>
          </a:prstGeom>
        </p:spPr>
      </p:pic>
    </p:spTree>
    <p:extLst>
      <p:ext uri="{BB962C8B-B14F-4D97-AF65-F5344CB8AC3E}">
        <p14:creationId xmlns:p14="http://schemas.microsoft.com/office/powerpoint/2010/main" val="218348307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Shape 3"/>
          <p:cNvSpPr txBox="1">
            <a:spLocks noChangeAspect="1" noChangeArrowheads="1"/>
          </p:cNvSpPr>
          <p:nvPr/>
        </p:nvSpPr>
        <p:spPr bwMode="auto">
          <a:xfrm>
            <a:off x="1371600" y="3654425"/>
            <a:ext cx="6400800"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eaLnBrk="1" hangingPunct="1"/>
            <a:r>
              <a:rPr lang="es-ES" altLang="es-ES" sz="3200">
                <a:solidFill>
                  <a:srgbClr val="FFFFFF"/>
                </a:solidFill>
              </a:rPr>
              <a:t>Thank you!</a:t>
            </a:r>
          </a:p>
          <a:p>
            <a:pPr algn="ctr" eaLnBrk="1" hangingPunct="1"/>
            <a:endParaRPr lang="en-US" altLang="es-ES" sz="2400">
              <a:latin typeface="Calibri" pitchFamily="34" charset="0"/>
            </a:endParaRPr>
          </a:p>
        </p:txBody>
      </p:sp>
      <p:sp>
        <p:nvSpPr>
          <p:cNvPr id="4" name="TextShape 4"/>
          <p:cNvSpPr txBox="1">
            <a:spLocks noChangeArrowheads="1"/>
          </p:cNvSpPr>
          <p:nvPr/>
        </p:nvSpPr>
        <p:spPr bwMode="auto">
          <a:xfrm>
            <a:off x="1350963" y="4325938"/>
            <a:ext cx="6480175" cy="696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defRPr/>
            </a:pPr>
            <a:r>
              <a:rPr lang="es-ES" dirty="0" err="1" smtClean="0">
                <a:solidFill>
                  <a:srgbClr val="FFFFFF"/>
                </a:solidFill>
                <a:latin typeface="+mn-lt"/>
              </a:rPr>
              <a:t>For</a:t>
            </a:r>
            <a:r>
              <a:rPr lang="es-ES" dirty="0" smtClean="0">
                <a:solidFill>
                  <a:srgbClr val="FFFFFF"/>
                </a:solidFill>
                <a:latin typeface="+mn-lt"/>
              </a:rPr>
              <a:t> </a:t>
            </a:r>
            <a:r>
              <a:rPr lang="es-ES" dirty="0" err="1" smtClean="0">
                <a:solidFill>
                  <a:srgbClr val="FFFFFF"/>
                </a:solidFill>
                <a:latin typeface="+mn-lt"/>
              </a:rPr>
              <a:t>further</a:t>
            </a:r>
            <a:r>
              <a:rPr lang="es-ES" dirty="0" smtClean="0">
                <a:solidFill>
                  <a:srgbClr val="FFFFFF"/>
                </a:solidFill>
                <a:latin typeface="+mn-lt"/>
              </a:rPr>
              <a:t> </a:t>
            </a:r>
            <a:r>
              <a:rPr lang="es-ES" dirty="0" err="1" smtClean="0">
                <a:solidFill>
                  <a:srgbClr val="FFFFFF"/>
                </a:solidFill>
                <a:latin typeface="+mn-lt"/>
              </a:rPr>
              <a:t>information</a:t>
            </a:r>
            <a:r>
              <a:rPr lang="es-ES" dirty="0" smtClean="0">
                <a:solidFill>
                  <a:srgbClr val="FFFFFF"/>
                </a:solidFill>
                <a:latin typeface="+mn-lt"/>
              </a:rPr>
              <a:t> </a:t>
            </a:r>
            <a:r>
              <a:rPr lang="es-ES" dirty="0" err="1" smtClean="0">
                <a:solidFill>
                  <a:srgbClr val="FFFFFF"/>
                </a:solidFill>
                <a:latin typeface="+mn-lt"/>
              </a:rPr>
              <a:t>please</a:t>
            </a:r>
            <a:r>
              <a:rPr lang="es-ES" dirty="0" smtClean="0">
                <a:solidFill>
                  <a:srgbClr val="FFFFFF"/>
                </a:solidFill>
                <a:latin typeface="+mn-lt"/>
              </a:rPr>
              <a:t> </a:t>
            </a:r>
            <a:r>
              <a:rPr lang="es-ES" dirty="0" err="1" smtClean="0">
                <a:solidFill>
                  <a:srgbClr val="FFFFFF"/>
                </a:solidFill>
                <a:latin typeface="+mn-lt"/>
              </a:rPr>
              <a:t>contact</a:t>
            </a:r>
            <a:r>
              <a:rPr lang="es-ES" dirty="0" smtClean="0">
                <a:solidFill>
                  <a:srgbClr val="FFFFFF"/>
                </a:solidFill>
                <a:latin typeface="+mn-lt"/>
              </a:rPr>
              <a:t>:</a:t>
            </a:r>
          </a:p>
          <a:p>
            <a:pPr algn="ctr" eaLnBrk="1" hangingPunct="1">
              <a:defRPr/>
            </a:pPr>
            <a:endParaRPr lang="es-ES" dirty="0" smtClean="0">
              <a:solidFill>
                <a:srgbClr val="FFFFFF"/>
              </a:solidFill>
              <a:latin typeface="+mn-lt"/>
            </a:endParaRPr>
          </a:p>
          <a:p>
            <a:pPr algn="ctr" eaLnBrk="1" hangingPunct="1">
              <a:defRPr/>
            </a:pPr>
            <a:r>
              <a:rPr lang="es-ES_tradnl" b="1" dirty="0" smtClean="0">
                <a:solidFill>
                  <a:srgbClr val="FFFFFF"/>
                </a:solidFill>
                <a:latin typeface="+mn-lt"/>
              </a:rPr>
              <a:t>info-services-es@bsc.es</a:t>
            </a:r>
          </a:p>
          <a:p>
            <a:pPr algn="ctr" eaLnBrk="1" hangingPunct="1">
              <a:defRPr/>
            </a:pPr>
            <a:r>
              <a:rPr lang="es-ES_tradnl" b="1" dirty="0" smtClean="0">
                <a:solidFill>
                  <a:srgbClr val="FFFFFF"/>
                </a:solidFill>
                <a:latin typeface="+mn-lt"/>
              </a:rPr>
              <a:t>francisco.doblas-reyes@bsc.es</a:t>
            </a:r>
          </a:p>
          <a:p>
            <a:pPr algn="ctr" eaLnBrk="1" hangingPunct="1">
              <a:defRPr/>
            </a:pPr>
            <a:r>
              <a:rPr lang="es-ES_tradnl" b="1" dirty="0" smtClean="0">
                <a:solidFill>
                  <a:srgbClr val="FFFFFF"/>
                </a:solidFill>
                <a:latin typeface="+mn-lt"/>
              </a:rPr>
              <a:t>albert.Soret@bsc.es</a:t>
            </a:r>
          </a:p>
          <a:p>
            <a:pPr algn="ctr" eaLnBrk="1" hangingPunct="1">
              <a:defRPr/>
            </a:pPr>
            <a:r>
              <a:rPr lang="es-ES_tradnl" b="1" dirty="0">
                <a:solidFill>
                  <a:srgbClr val="FFFFFF"/>
                </a:solidFill>
                <a:latin typeface="+mn-lt"/>
              </a:rPr>
              <a:t>isadora.jimenez@bsc.es</a:t>
            </a:r>
            <a:endParaRPr lang="es-ES_tradnl" b="1" dirty="0" smtClean="0">
              <a:solidFill>
                <a:srgbClr val="FFFFFF"/>
              </a:solidFill>
              <a:latin typeface="+mn-lt"/>
            </a:endParaRPr>
          </a:p>
          <a:p>
            <a:pPr algn="ctr" eaLnBrk="1" hangingPunct="1">
              <a:defRPr/>
            </a:pPr>
            <a:endParaRPr lang="es-ES_tradnl" b="1" dirty="0">
              <a:solidFill>
                <a:srgbClr val="FFFFFF"/>
              </a:solidFill>
              <a:latin typeface="+mn-lt"/>
            </a:endParaRPr>
          </a:p>
          <a:p>
            <a:pPr algn="ctr" eaLnBrk="1" hangingPunct="1">
              <a:defRPr/>
            </a:pPr>
            <a:endParaRPr lang="es-ES" b="1" dirty="0" smtClean="0">
              <a:solidFill>
                <a:srgbClr val="FFFFFF"/>
              </a:solidFill>
              <a:latin typeface="+mn-lt"/>
            </a:endParaRPr>
          </a:p>
        </p:txBody>
      </p:sp>
    </p:spTree>
    <p:extLst>
      <p:ext uri="{BB962C8B-B14F-4D97-AF65-F5344CB8AC3E}">
        <p14:creationId xmlns:p14="http://schemas.microsoft.com/office/powerpoint/2010/main" val="610905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dirty="0" err="1" smtClean="0"/>
              <a:t>Earth</a:t>
            </a:r>
            <a:r>
              <a:rPr lang="es-ES_tradnl" dirty="0" smtClean="0"/>
              <a:t> </a:t>
            </a:r>
            <a:r>
              <a:rPr lang="es-ES_tradnl" dirty="0" err="1" smtClean="0"/>
              <a:t>Sciences</a:t>
            </a:r>
            <a:r>
              <a:rPr lang="es-ES_tradnl" dirty="0" smtClean="0"/>
              <a:t> </a:t>
            </a:r>
            <a:r>
              <a:rPr lang="es-ES_tradnl" dirty="0" err="1" smtClean="0"/>
              <a:t>Department</a:t>
            </a:r>
            <a:endParaRPr lang="es-ES" dirty="0"/>
          </a:p>
        </p:txBody>
      </p:sp>
      <p:pic>
        <p:nvPicPr>
          <p:cNvPr id="20" name="Picture 2" descr="C:\Users\ijimenez\Dropbox\BSC ES SERVICES COMM\Graphic Resources\IC3\Logo IC3 blanc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0377" y="1509477"/>
            <a:ext cx="1477469" cy="1289427"/>
          </a:xfrm>
          <a:prstGeom prst="rect">
            <a:avLst/>
          </a:prstGeom>
          <a:noFill/>
          <a:extLst>
            <a:ext uri="{909E8E84-426E-40DD-AFC4-6F175D3DCCD1}">
              <a14:hiddenFill xmlns:a14="http://schemas.microsoft.com/office/drawing/2010/main">
                <a:solidFill>
                  <a:srgbClr val="FFFFFF"/>
                </a:solidFill>
              </a14:hiddenFill>
            </a:ext>
          </a:extLst>
        </p:spPr>
      </p:pic>
      <p:sp>
        <p:nvSpPr>
          <p:cNvPr id="22" name="7 Rectángulo"/>
          <p:cNvSpPr>
            <a:spLocks noChangeArrowheads="1"/>
          </p:cNvSpPr>
          <p:nvPr/>
        </p:nvSpPr>
        <p:spPr bwMode="auto">
          <a:xfrm>
            <a:off x="323528" y="1061690"/>
            <a:ext cx="41044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marL="342900" indent="-342900" eaLnBrk="1" hangingPunct="1">
              <a:buFont typeface="Wingdings" panose="05000000000000000000" pitchFamily="2" charset="2"/>
              <a:buChar char="§"/>
            </a:pPr>
            <a:r>
              <a:rPr lang="en-GB" altLang="es-ES" sz="2400" dirty="0" smtClean="0">
                <a:solidFill>
                  <a:schemeClr val="bg1"/>
                </a:solidFill>
              </a:rPr>
              <a:t>Merging process between</a:t>
            </a:r>
            <a:endParaRPr lang="en-GB" altLang="es-ES" sz="2400" dirty="0">
              <a:solidFill>
                <a:schemeClr val="bg1"/>
              </a:solidFill>
            </a:endParaRPr>
          </a:p>
        </p:txBody>
      </p:sp>
      <p:sp>
        <p:nvSpPr>
          <p:cNvPr id="23" name="7 Rectángulo"/>
          <p:cNvSpPr>
            <a:spLocks noChangeArrowheads="1"/>
          </p:cNvSpPr>
          <p:nvPr/>
        </p:nvSpPr>
        <p:spPr bwMode="auto">
          <a:xfrm>
            <a:off x="349864" y="3077914"/>
            <a:ext cx="85426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marL="342900" indent="-342900" eaLnBrk="1" hangingPunct="1">
              <a:buFont typeface="Wingdings" panose="05000000000000000000" pitchFamily="2" charset="2"/>
              <a:buChar char="§"/>
            </a:pPr>
            <a:r>
              <a:rPr lang="en-GB" altLang="es-ES" sz="2400" dirty="0" smtClean="0">
                <a:solidFill>
                  <a:schemeClr val="bg1"/>
                </a:solidFill>
              </a:rPr>
              <a:t>New structure: 4 groups (~ 50 people)</a:t>
            </a:r>
            <a:endParaRPr lang="en-GB" altLang="es-ES" sz="2400" dirty="0">
              <a:solidFill>
                <a:schemeClr val="bg1"/>
              </a:solidFill>
            </a:endParaRPr>
          </a:p>
        </p:txBody>
      </p:sp>
      <p:sp>
        <p:nvSpPr>
          <p:cNvPr id="19" name="18 Rectángulo"/>
          <p:cNvSpPr/>
          <p:nvPr/>
        </p:nvSpPr>
        <p:spPr>
          <a:xfrm>
            <a:off x="1993919" y="3725986"/>
            <a:ext cx="5156163" cy="792088"/>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s-ES_tradnl" dirty="0" smtClean="0">
                <a:solidFill>
                  <a:schemeClr val="accent1"/>
                </a:solidFill>
              </a:rPr>
              <a:t>COMPUTATIONAL EARTH SCIENCES</a:t>
            </a:r>
            <a:endParaRPr lang="es-ES" dirty="0">
              <a:solidFill>
                <a:schemeClr val="accent1"/>
              </a:solidFill>
            </a:endParaRPr>
          </a:p>
        </p:txBody>
      </p:sp>
      <p:sp>
        <p:nvSpPr>
          <p:cNvPr id="25" name="24 Rectángulo"/>
          <p:cNvSpPr/>
          <p:nvPr/>
        </p:nvSpPr>
        <p:spPr>
          <a:xfrm>
            <a:off x="1993919" y="4670474"/>
            <a:ext cx="2506074" cy="1143744"/>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s-ES_tradnl" dirty="0" smtClean="0">
                <a:solidFill>
                  <a:schemeClr val="accent1"/>
                </a:solidFill>
              </a:rPr>
              <a:t>ATMOSPHERIC COMPOSITION</a:t>
            </a:r>
            <a:endParaRPr lang="es-ES" dirty="0">
              <a:solidFill>
                <a:schemeClr val="accent1"/>
              </a:solidFill>
            </a:endParaRPr>
          </a:p>
        </p:txBody>
      </p:sp>
      <p:sp>
        <p:nvSpPr>
          <p:cNvPr id="26" name="25 Rectángulo"/>
          <p:cNvSpPr/>
          <p:nvPr/>
        </p:nvSpPr>
        <p:spPr>
          <a:xfrm>
            <a:off x="4644008" y="4670474"/>
            <a:ext cx="2506074" cy="1143744"/>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s-ES_tradnl" dirty="0" smtClean="0">
                <a:solidFill>
                  <a:schemeClr val="accent1"/>
                </a:solidFill>
              </a:rPr>
              <a:t>CLIMATE PREDICTIONS</a:t>
            </a:r>
            <a:endParaRPr lang="es-ES" dirty="0">
              <a:solidFill>
                <a:schemeClr val="accent1"/>
              </a:solidFill>
            </a:endParaRPr>
          </a:p>
        </p:txBody>
      </p:sp>
      <p:sp>
        <p:nvSpPr>
          <p:cNvPr id="27" name="26 Rectángulo"/>
          <p:cNvSpPr/>
          <p:nvPr/>
        </p:nvSpPr>
        <p:spPr>
          <a:xfrm>
            <a:off x="1993918" y="5958234"/>
            <a:ext cx="5156163" cy="792088"/>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s-ES_tradnl" dirty="0" smtClean="0">
                <a:solidFill>
                  <a:schemeClr val="accent1"/>
                </a:solidFill>
              </a:rPr>
              <a:t>EARTH SYSTEM SERVICES</a:t>
            </a:r>
            <a:endParaRPr lang="es-ES" dirty="0">
              <a:solidFill>
                <a:schemeClr val="accent1"/>
              </a:solidFill>
            </a:endParaRPr>
          </a:p>
        </p:txBody>
      </p:sp>
      <p:sp>
        <p:nvSpPr>
          <p:cNvPr id="28" name="7 Rectángulo"/>
          <p:cNvSpPr>
            <a:spLocks noChangeArrowheads="1"/>
          </p:cNvSpPr>
          <p:nvPr/>
        </p:nvSpPr>
        <p:spPr bwMode="auto">
          <a:xfrm>
            <a:off x="2108529" y="2190103"/>
            <a:ext cx="26074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r>
              <a:rPr lang="en-GB" altLang="es-ES" sz="1600" b="1" dirty="0" smtClean="0">
                <a:solidFill>
                  <a:srgbClr val="000000"/>
                </a:solidFill>
              </a:rPr>
              <a:t>Climate Forecasting Unit</a:t>
            </a:r>
            <a:endParaRPr lang="en-GB" altLang="es-ES" sz="1600" b="1" dirty="0">
              <a:solidFill>
                <a:srgbClr val="000000"/>
              </a:solidFill>
            </a:endParaRPr>
          </a:p>
        </p:txBody>
      </p:sp>
      <p:pic>
        <p:nvPicPr>
          <p:cNvPr id="1028" name="Picture 4" descr="C:\Users\ijimenez\Dropbox\BSC ES SERVICES COMM\Graphic Resources\BSC\logo_e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20072" y="1704140"/>
            <a:ext cx="3620911" cy="971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25413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96875" y="144463"/>
            <a:ext cx="6191250" cy="696912"/>
          </a:xfrm>
        </p:spPr>
        <p:txBody>
          <a:bodyPr/>
          <a:lstStyle/>
          <a:p>
            <a:pPr>
              <a:defRPr/>
            </a:pPr>
            <a:r>
              <a:rPr lang="es-ES" dirty="0" err="1" smtClean="0"/>
              <a:t>Earth</a:t>
            </a:r>
            <a:r>
              <a:rPr lang="es-ES" dirty="0" smtClean="0"/>
              <a:t> </a:t>
            </a:r>
            <a:r>
              <a:rPr lang="es-ES" dirty="0" err="1" smtClean="0"/>
              <a:t>System</a:t>
            </a:r>
            <a:r>
              <a:rPr lang="es-ES" dirty="0" smtClean="0"/>
              <a:t> </a:t>
            </a:r>
            <a:r>
              <a:rPr lang="es-ES" dirty="0" err="1" smtClean="0"/>
              <a:t>Services</a:t>
            </a:r>
            <a:endParaRPr lang="es-ES" dirty="0"/>
          </a:p>
        </p:txBody>
      </p:sp>
      <p:sp>
        <p:nvSpPr>
          <p:cNvPr id="11267" name="2 Rectángulo"/>
          <p:cNvSpPr>
            <a:spLocks noChangeArrowheads="1"/>
          </p:cNvSpPr>
          <p:nvPr/>
        </p:nvSpPr>
        <p:spPr bwMode="auto">
          <a:xfrm>
            <a:off x="684213" y="1277938"/>
            <a:ext cx="8064500"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r>
              <a:rPr lang="en-US" altLang="es-ES" sz="2400" b="1" dirty="0"/>
              <a:t>OUR OBJECTIVE:</a:t>
            </a:r>
          </a:p>
          <a:p>
            <a:pPr eaLnBrk="1" hangingPunct="1"/>
            <a:endParaRPr lang="en-US" altLang="es-ES" sz="2400" dirty="0"/>
          </a:p>
          <a:p>
            <a:pPr eaLnBrk="1" hangingPunct="1"/>
            <a:r>
              <a:rPr lang="en-US" altLang="es-ES" sz="2400" dirty="0"/>
              <a:t>Facilitate technology transfer of state-of-the-art research from local, national to international levels in five areas:</a:t>
            </a:r>
          </a:p>
        </p:txBody>
      </p:sp>
      <p:sp>
        <p:nvSpPr>
          <p:cNvPr id="5" name="4 Rectángulo"/>
          <p:cNvSpPr/>
          <p:nvPr/>
        </p:nvSpPr>
        <p:spPr>
          <a:xfrm>
            <a:off x="1547813" y="4086225"/>
            <a:ext cx="5688012" cy="4318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s-ES" sz="2400" dirty="0"/>
              <a:t>Mineral </a:t>
            </a:r>
            <a:r>
              <a:rPr lang="es-ES" sz="2400" dirty="0" err="1"/>
              <a:t>Dust</a:t>
            </a:r>
            <a:r>
              <a:rPr lang="es-ES" sz="2400" dirty="0"/>
              <a:t> </a:t>
            </a:r>
            <a:r>
              <a:rPr lang="es-ES" sz="2400" dirty="0" err="1"/>
              <a:t>modelling</a:t>
            </a:r>
            <a:endParaRPr lang="es-ES" sz="2400" dirty="0"/>
          </a:p>
        </p:txBody>
      </p:sp>
      <p:sp>
        <p:nvSpPr>
          <p:cNvPr id="6" name="5 Rectángulo"/>
          <p:cNvSpPr/>
          <p:nvPr/>
        </p:nvSpPr>
        <p:spPr>
          <a:xfrm>
            <a:off x="1547813" y="3438525"/>
            <a:ext cx="5688012" cy="4318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s-ES" sz="2400" dirty="0"/>
              <a:t>Air </a:t>
            </a:r>
            <a:r>
              <a:rPr lang="es-ES" sz="2400" dirty="0" err="1"/>
              <a:t>quality</a:t>
            </a:r>
            <a:r>
              <a:rPr lang="es-ES" sz="2400" dirty="0"/>
              <a:t> </a:t>
            </a:r>
            <a:r>
              <a:rPr lang="es-ES" sz="2400" dirty="0" err="1"/>
              <a:t>assessments</a:t>
            </a:r>
            <a:endParaRPr lang="es-ES" sz="2400" dirty="0"/>
          </a:p>
        </p:txBody>
      </p:sp>
      <p:sp>
        <p:nvSpPr>
          <p:cNvPr id="7" name="6 Rectángulo"/>
          <p:cNvSpPr/>
          <p:nvPr/>
        </p:nvSpPr>
        <p:spPr>
          <a:xfrm>
            <a:off x="1547813" y="5383213"/>
            <a:ext cx="5688012" cy="4318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s-ES" sz="2400" dirty="0" err="1"/>
              <a:t>Climate</a:t>
            </a:r>
            <a:r>
              <a:rPr lang="es-ES" sz="2400" dirty="0"/>
              <a:t> </a:t>
            </a:r>
            <a:r>
              <a:rPr lang="es-ES" sz="2400" dirty="0" err="1"/>
              <a:t>predictions</a:t>
            </a:r>
            <a:endParaRPr lang="es-ES" sz="2400" dirty="0"/>
          </a:p>
        </p:txBody>
      </p:sp>
      <p:sp>
        <p:nvSpPr>
          <p:cNvPr id="8" name="7 Rectángulo"/>
          <p:cNvSpPr/>
          <p:nvPr/>
        </p:nvSpPr>
        <p:spPr>
          <a:xfrm>
            <a:off x="1547813" y="6030913"/>
            <a:ext cx="5688012" cy="4318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s-ES" sz="2400" dirty="0" err="1"/>
              <a:t>Computational</a:t>
            </a:r>
            <a:r>
              <a:rPr lang="es-ES" sz="2400" dirty="0"/>
              <a:t> </a:t>
            </a:r>
            <a:r>
              <a:rPr lang="es-ES" sz="2400" dirty="0" err="1"/>
              <a:t>Earth</a:t>
            </a:r>
            <a:r>
              <a:rPr lang="es-ES" sz="2400" dirty="0"/>
              <a:t> </a:t>
            </a:r>
            <a:r>
              <a:rPr lang="es-ES" sz="2400" dirty="0" err="1"/>
              <a:t>Services</a:t>
            </a:r>
            <a:endParaRPr lang="es-ES" sz="2400" dirty="0"/>
          </a:p>
        </p:txBody>
      </p:sp>
      <p:sp>
        <p:nvSpPr>
          <p:cNvPr id="9" name="8 Rectángulo"/>
          <p:cNvSpPr/>
          <p:nvPr/>
        </p:nvSpPr>
        <p:spPr>
          <a:xfrm>
            <a:off x="1547813" y="4733925"/>
            <a:ext cx="5688012" cy="4318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s-ES" sz="2400" dirty="0" err="1"/>
              <a:t>Weather</a:t>
            </a:r>
            <a:r>
              <a:rPr lang="es-ES" sz="2400" dirty="0"/>
              <a:t> </a:t>
            </a:r>
            <a:r>
              <a:rPr lang="es-ES" sz="2400" dirty="0" err="1"/>
              <a:t>forecasting</a:t>
            </a:r>
            <a:endParaRPr lang="es-ES" sz="2400" dirty="0"/>
          </a:p>
        </p:txBody>
      </p:sp>
      <p:pic>
        <p:nvPicPr>
          <p:cNvPr id="10" name="Picture 2" descr="D:\Dropbox\BSC ES SERVICES COMM\150513 Talk Energy Sector\icon_solar.g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96109" y="3841881"/>
            <a:ext cx="891410" cy="891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3" descr="D:\Dropbox\BSC ES SERVICES COMM\150513 Talk Energy Sector\icon_wind.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97180" y="5140574"/>
            <a:ext cx="890339" cy="890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Imagen 2"/>
          <p:cNvPicPr>
            <a:picLocks noChangeAspect="1"/>
          </p:cNvPicPr>
          <p:nvPr/>
        </p:nvPicPr>
        <p:blipFill rotWithShape="1">
          <a:blip r:embed="rId4"/>
          <a:srcRect l="12201" t="10671" r="12201" b="10671"/>
          <a:stretch/>
        </p:blipFill>
        <p:spPr>
          <a:xfrm>
            <a:off x="7380312" y="3434597"/>
            <a:ext cx="490146" cy="490146"/>
          </a:xfrm>
          <a:prstGeom prst="rect">
            <a:avLst/>
          </a:prstGeom>
        </p:spPr>
      </p:pic>
    </p:spTree>
    <p:extLst>
      <p:ext uri="{BB962C8B-B14F-4D97-AF65-F5344CB8AC3E}">
        <p14:creationId xmlns:p14="http://schemas.microsoft.com/office/powerpoint/2010/main" val="118761800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87512" y="917674"/>
            <a:ext cx="2667654" cy="1885980"/>
          </a:xfrm>
          <a:prstGeom prst="rect">
            <a:avLst/>
          </a:prstGeom>
        </p:spPr>
      </p:pic>
      <p:sp>
        <p:nvSpPr>
          <p:cNvPr id="2" name="1 Título"/>
          <p:cNvSpPr>
            <a:spLocks noGrp="1"/>
          </p:cNvSpPr>
          <p:nvPr>
            <p:ph type="title"/>
          </p:nvPr>
        </p:nvSpPr>
        <p:spPr>
          <a:xfrm>
            <a:off x="107504" y="0"/>
            <a:ext cx="6191250" cy="696912"/>
          </a:xfrm>
        </p:spPr>
        <p:txBody>
          <a:bodyPr/>
          <a:lstStyle/>
          <a:p>
            <a:pPr>
              <a:defRPr/>
            </a:pPr>
            <a:r>
              <a:rPr lang="en-US" dirty="0" smtClean="0"/>
              <a:t>Earth sciences modelling: </a:t>
            </a:r>
            <a:br>
              <a:rPr lang="en-US" dirty="0" smtClean="0"/>
            </a:br>
            <a:r>
              <a:rPr lang="en-US" dirty="0" smtClean="0"/>
              <a:t>climate and air quality modelling</a:t>
            </a:r>
            <a:endParaRPr lang="en-US" dirty="0"/>
          </a:p>
        </p:txBody>
      </p:sp>
      <p:pic>
        <p:nvPicPr>
          <p:cNvPr id="8" name="Picture 2" descr="http://celebrating200years.noaa.gov/breakthroughs/climate_model/AtmosphericModelSchematic.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1507"/>
          <a:stretch/>
        </p:blipFill>
        <p:spPr bwMode="auto">
          <a:xfrm>
            <a:off x="2755166" y="1416890"/>
            <a:ext cx="4048392" cy="3897220"/>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n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04048" y="4129707"/>
            <a:ext cx="3810000" cy="2857500"/>
          </a:xfrm>
          <a:prstGeom prst="rect">
            <a:avLst/>
          </a:prstGeom>
        </p:spPr>
      </p:pic>
      <p:sp>
        <p:nvSpPr>
          <p:cNvPr id="7" name="Flecha izquierda y derecha 5"/>
          <p:cNvSpPr/>
          <p:nvPr/>
        </p:nvSpPr>
        <p:spPr>
          <a:xfrm rot="2326862">
            <a:off x="-457304" y="4796096"/>
            <a:ext cx="5170578" cy="936104"/>
          </a:xfrm>
          <a:prstGeom prst="leftRightArrow">
            <a:avLst/>
          </a:prstGeom>
          <a:solidFill>
            <a:schemeClr val="bg1"/>
          </a:solidFill>
          <a:scene3d>
            <a:camera prst="orthographicFront">
              <a:rot lat="1500000" lon="0" rev="21599984"/>
            </a:camera>
            <a:lightRig rig="threePt" dir="t"/>
          </a:scene3d>
          <a:sp3d>
            <a:bevelT w="165100" prst="coolSlant"/>
          </a:sp3d>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r>
              <a:rPr lang="en-GB" dirty="0" smtClean="0">
                <a:solidFill>
                  <a:schemeClr val="accent1"/>
                </a:solidFill>
              </a:rPr>
              <a:t>Towards modelling the Earth system</a:t>
            </a:r>
            <a:endParaRPr lang="en-GB" dirty="0">
              <a:solidFill>
                <a:schemeClr val="accent1"/>
              </a:solidFill>
            </a:endParaRPr>
          </a:p>
        </p:txBody>
      </p:sp>
      <p:sp>
        <p:nvSpPr>
          <p:cNvPr id="3" name="Rectángulo 2"/>
          <p:cNvSpPr/>
          <p:nvPr/>
        </p:nvSpPr>
        <p:spPr>
          <a:xfrm rot="2129440">
            <a:off x="107772" y="3120217"/>
            <a:ext cx="721761" cy="1224136"/>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743704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96875" y="144463"/>
            <a:ext cx="6191250" cy="696912"/>
          </a:xfrm>
        </p:spPr>
        <p:txBody>
          <a:bodyPr/>
          <a:lstStyle/>
          <a:p>
            <a:pPr>
              <a:defRPr/>
            </a:pPr>
            <a:r>
              <a:rPr lang="es-ES" dirty="0" err="1" smtClean="0"/>
              <a:t>Spatial</a:t>
            </a:r>
            <a:r>
              <a:rPr lang="es-ES" dirty="0" smtClean="0"/>
              <a:t> </a:t>
            </a:r>
            <a:r>
              <a:rPr lang="es-ES" dirty="0" err="1" smtClean="0"/>
              <a:t>scales</a:t>
            </a:r>
            <a:endParaRPr lang="es-ES" dirty="0"/>
          </a:p>
        </p:txBody>
      </p:sp>
      <p:sp>
        <p:nvSpPr>
          <p:cNvPr id="17411" name="7 Rectángulo"/>
          <p:cNvSpPr>
            <a:spLocks noChangeArrowheads="1"/>
          </p:cNvSpPr>
          <p:nvPr/>
        </p:nvSpPr>
        <p:spPr bwMode="auto">
          <a:xfrm>
            <a:off x="4464050" y="1052513"/>
            <a:ext cx="4751388"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GB" altLang="es-ES" sz="2400" b="1" dirty="0">
                <a:solidFill>
                  <a:schemeClr val="bg1"/>
                </a:solidFill>
              </a:rPr>
              <a:t>Multi-scale models from </a:t>
            </a:r>
          </a:p>
          <a:p>
            <a:pPr eaLnBrk="1" hangingPunct="1"/>
            <a:r>
              <a:rPr lang="en-GB" altLang="es-ES" sz="2400" b="1" dirty="0">
                <a:solidFill>
                  <a:schemeClr val="bg1"/>
                </a:solidFill>
              </a:rPr>
              <a:t>global to local scales</a:t>
            </a:r>
          </a:p>
        </p:txBody>
      </p:sp>
      <p:pic>
        <p:nvPicPr>
          <p:cNvPr id="17412" name="Imagen 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64050" y="2206625"/>
            <a:ext cx="4248150" cy="475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3" name="Imagen 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4938" y="1206500"/>
            <a:ext cx="4221162" cy="425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lecha izquierda y derecha 5"/>
          <p:cNvSpPr/>
          <p:nvPr/>
        </p:nvSpPr>
        <p:spPr>
          <a:xfrm rot="1800000">
            <a:off x="223177" y="4897468"/>
            <a:ext cx="6086599" cy="936104"/>
          </a:xfrm>
          <a:prstGeom prst="leftRightArrow">
            <a:avLst/>
          </a:prstGeom>
          <a:solidFill>
            <a:schemeClr val="tx2"/>
          </a:solidFill>
          <a:scene3d>
            <a:camera prst="orthographicFront">
              <a:rot lat="1500000" lon="0" rev="21599984"/>
            </a:camera>
            <a:lightRig rig="threePt" dir="t"/>
          </a:scene3d>
          <a:sp3d>
            <a:bevelT w="165100" prst="coolSlant"/>
          </a:sp3d>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r>
              <a:rPr lang="en-GB" dirty="0" err="1">
                <a:solidFill>
                  <a:schemeClr val="accent1"/>
                </a:solidFill>
              </a:rPr>
              <a:t>Multiscale</a:t>
            </a:r>
            <a:r>
              <a:rPr lang="en-GB" dirty="0">
                <a:solidFill>
                  <a:schemeClr val="accent1"/>
                </a:solidFill>
              </a:rPr>
              <a:t> Models from Global to Local Scales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23 Conector recto"/>
          <p:cNvCxnSpPr/>
          <p:nvPr/>
        </p:nvCxnSpPr>
        <p:spPr>
          <a:xfrm flipH="1" flipV="1">
            <a:off x="2112963" y="1205706"/>
            <a:ext cx="10765" cy="3960440"/>
          </a:xfrm>
          <a:prstGeom prst="line">
            <a:avLst/>
          </a:prstGeom>
          <a:ln w="57150">
            <a:solidFill>
              <a:schemeClr val="accent4"/>
            </a:solidFill>
            <a:prstDash val="sysDot"/>
          </a:ln>
        </p:spPr>
        <p:style>
          <a:lnRef idx="1">
            <a:schemeClr val="accent1"/>
          </a:lnRef>
          <a:fillRef idx="0">
            <a:schemeClr val="accent1"/>
          </a:fillRef>
          <a:effectRef idx="0">
            <a:schemeClr val="accent1"/>
          </a:effectRef>
          <a:fontRef idx="minor">
            <a:schemeClr val="tx1"/>
          </a:fontRef>
        </p:style>
      </p:cxnSp>
      <p:sp>
        <p:nvSpPr>
          <p:cNvPr id="2" name="1 Título"/>
          <p:cNvSpPr>
            <a:spLocks noGrp="1"/>
          </p:cNvSpPr>
          <p:nvPr>
            <p:ph type="title"/>
          </p:nvPr>
        </p:nvSpPr>
        <p:spPr>
          <a:xfrm>
            <a:off x="396875" y="144463"/>
            <a:ext cx="6191250" cy="696912"/>
          </a:xfrm>
        </p:spPr>
        <p:txBody>
          <a:bodyPr/>
          <a:lstStyle/>
          <a:p>
            <a:pPr>
              <a:defRPr/>
            </a:pPr>
            <a:r>
              <a:rPr lang="es-ES" dirty="0" smtClean="0"/>
              <a:t>Temporal </a:t>
            </a:r>
            <a:r>
              <a:rPr lang="es-ES" dirty="0" err="1" smtClean="0"/>
              <a:t>scales</a:t>
            </a:r>
            <a:endParaRPr lang="es-ES" dirty="0"/>
          </a:p>
        </p:txBody>
      </p:sp>
      <p:cxnSp>
        <p:nvCxnSpPr>
          <p:cNvPr id="4" name="3 Conector recto"/>
          <p:cNvCxnSpPr/>
          <p:nvPr/>
        </p:nvCxnSpPr>
        <p:spPr>
          <a:xfrm>
            <a:off x="241300" y="5167212"/>
            <a:ext cx="8683625" cy="0"/>
          </a:xfrm>
          <a:prstGeom prst="line">
            <a:avLst/>
          </a:prstGeom>
          <a:ln w="76200">
            <a:solidFill>
              <a:schemeClr val="accent6"/>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9461" name="4 CuadroTexto"/>
          <p:cNvSpPr txBox="1">
            <a:spLocks noChangeArrowheads="1"/>
          </p:cNvSpPr>
          <p:nvPr/>
        </p:nvSpPr>
        <p:spPr bwMode="auto">
          <a:xfrm rot="19800000">
            <a:off x="1860550" y="4576662"/>
            <a:ext cx="936625" cy="369888"/>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s-ES" altLang="es-ES" b="1">
                <a:solidFill>
                  <a:schemeClr val="accent1"/>
                </a:solidFill>
                <a:latin typeface="+mj-lt"/>
              </a:rPr>
              <a:t>Today</a:t>
            </a:r>
          </a:p>
        </p:txBody>
      </p:sp>
      <p:sp>
        <p:nvSpPr>
          <p:cNvPr id="19462" name="5 CuadroTexto"/>
          <p:cNvSpPr txBox="1">
            <a:spLocks noChangeArrowheads="1"/>
          </p:cNvSpPr>
          <p:nvPr/>
        </p:nvSpPr>
        <p:spPr bwMode="auto">
          <a:xfrm rot="19800000">
            <a:off x="2511425" y="4576662"/>
            <a:ext cx="9366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s-ES" altLang="es-ES">
                <a:latin typeface="+mj-lt"/>
              </a:rPr>
              <a:t>Hours</a:t>
            </a:r>
          </a:p>
        </p:txBody>
      </p:sp>
      <p:sp>
        <p:nvSpPr>
          <p:cNvPr id="19463" name="6 CuadroTexto"/>
          <p:cNvSpPr txBox="1">
            <a:spLocks noChangeArrowheads="1"/>
          </p:cNvSpPr>
          <p:nvPr/>
        </p:nvSpPr>
        <p:spPr bwMode="auto">
          <a:xfrm rot="19800000">
            <a:off x="3019425" y="4576662"/>
            <a:ext cx="9366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s-ES" altLang="es-ES">
                <a:latin typeface="+mj-lt"/>
              </a:rPr>
              <a:t>Days</a:t>
            </a:r>
          </a:p>
        </p:txBody>
      </p:sp>
      <p:sp>
        <p:nvSpPr>
          <p:cNvPr id="19464" name="7 CuadroTexto"/>
          <p:cNvSpPr txBox="1">
            <a:spLocks noChangeArrowheads="1"/>
          </p:cNvSpPr>
          <p:nvPr/>
        </p:nvSpPr>
        <p:spPr bwMode="auto">
          <a:xfrm rot="19800000">
            <a:off x="3995738" y="4576662"/>
            <a:ext cx="9366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s-ES" altLang="es-ES">
                <a:latin typeface="+mj-lt"/>
              </a:rPr>
              <a:t>Weeks</a:t>
            </a:r>
          </a:p>
        </p:txBody>
      </p:sp>
      <p:sp>
        <p:nvSpPr>
          <p:cNvPr id="19465" name="8 CuadroTexto"/>
          <p:cNvSpPr txBox="1">
            <a:spLocks noChangeArrowheads="1"/>
          </p:cNvSpPr>
          <p:nvPr/>
        </p:nvSpPr>
        <p:spPr bwMode="auto">
          <a:xfrm rot="19800000">
            <a:off x="4589463" y="4576662"/>
            <a:ext cx="9350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s-ES" altLang="es-ES">
                <a:latin typeface="+mj-lt"/>
              </a:rPr>
              <a:t>Months</a:t>
            </a:r>
          </a:p>
        </p:txBody>
      </p:sp>
      <p:sp>
        <p:nvSpPr>
          <p:cNvPr id="19466" name="9 CuadroTexto"/>
          <p:cNvSpPr txBox="1">
            <a:spLocks noChangeArrowheads="1"/>
          </p:cNvSpPr>
          <p:nvPr/>
        </p:nvSpPr>
        <p:spPr bwMode="auto">
          <a:xfrm rot="19800000">
            <a:off x="5106988" y="4519512"/>
            <a:ext cx="1168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s-ES" altLang="es-ES">
                <a:latin typeface="+mj-lt"/>
              </a:rPr>
              <a:t>Seasons</a:t>
            </a:r>
          </a:p>
        </p:txBody>
      </p:sp>
      <p:sp>
        <p:nvSpPr>
          <p:cNvPr id="19467" name="10 CuadroTexto"/>
          <p:cNvSpPr txBox="1">
            <a:spLocks noChangeArrowheads="1"/>
          </p:cNvSpPr>
          <p:nvPr/>
        </p:nvSpPr>
        <p:spPr bwMode="auto">
          <a:xfrm rot="19800000">
            <a:off x="5683250" y="4519512"/>
            <a:ext cx="1168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s-ES" altLang="es-ES">
                <a:latin typeface="+mj-lt"/>
              </a:rPr>
              <a:t>Years</a:t>
            </a:r>
          </a:p>
        </p:txBody>
      </p:sp>
      <p:sp>
        <p:nvSpPr>
          <p:cNvPr id="19468" name="11 CuadroTexto"/>
          <p:cNvSpPr txBox="1">
            <a:spLocks noChangeArrowheads="1"/>
          </p:cNvSpPr>
          <p:nvPr/>
        </p:nvSpPr>
        <p:spPr bwMode="auto">
          <a:xfrm rot="19800000">
            <a:off x="6245225" y="4519512"/>
            <a:ext cx="1168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s-ES" altLang="es-ES">
                <a:latin typeface="+mj-lt"/>
              </a:rPr>
              <a:t>Decades</a:t>
            </a:r>
          </a:p>
        </p:txBody>
      </p:sp>
      <p:sp>
        <p:nvSpPr>
          <p:cNvPr id="19469" name="12 CuadroTexto"/>
          <p:cNvSpPr txBox="1">
            <a:spLocks noChangeArrowheads="1"/>
          </p:cNvSpPr>
          <p:nvPr/>
        </p:nvSpPr>
        <p:spPr bwMode="auto">
          <a:xfrm rot="19800000">
            <a:off x="250825" y="4471887"/>
            <a:ext cx="13573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s-ES" altLang="es-ES">
                <a:latin typeface="+mj-lt"/>
              </a:rPr>
              <a:t>Past</a:t>
            </a:r>
          </a:p>
        </p:txBody>
      </p:sp>
      <p:sp>
        <p:nvSpPr>
          <p:cNvPr id="19470" name="13 CuadroTexto"/>
          <p:cNvSpPr txBox="1">
            <a:spLocks noChangeArrowheads="1"/>
          </p:cNvSpPr>
          <p:nvPr/>
        </p:nvSpPr>
        <p:spPr bwMode="auto">
          <a:xfrm rot="19800000">
            <a:off x="7743825" y="4519512"/>
            <a:ext cx="1168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s-ES" altLang="es-ES">
                <a:latin typeface="+mj-lt"/>
              </a:rPr>
              <a:t>Century</a:t>
            </a:r>
          </a:p>
        </p:txBody>
      </p:sp>
      <p:sp>
        <p:nvSpPr>
          <p:cNvPr id="15" name="14 Rectángulo"/>
          <p:cNvSpPr/>
          <p:nvPr/>
        </p:nvSpPr>
        <p:spPr>
          <a:xfrm>
            <a:off x="2184400" y="5383112"/>
            <a:ext cx="1584325" cy="719138"/>
          </a:xfrm>
          <a:prstGeom prst="rect">
            <a:avLst/>
          </a:prstGeom>
          <a:solidFill>
            <a:schemeClr val="tx1"/>
          </a:solidFill>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eaLnBrk="1" hangingPunct="1">
              <a:defRPr/>
            </a:pPr>
            <a:r>
              <a:rPr lang="es-ES" b="1" dirty="0">
                <a:solidFill>
                  <a:schemeClr val="accent1"/>
                </a:solidFill>
                <a:latin typeface="+mj-lt"/>
              </a:rPr>
              <a:t>FORECAST</a:t>
            </a:r>
          </a:p>
        </p:txBody>
      </p:sp>
      <p:sp>
        <p:nvSpPr>
          <p:cNvPr id="16" name="15 Rectángulo"/>
          <p:cNvSpPr/>
          <p:nvPr/>
        </p:nvSpPr>
        <p:spPr>
          <a:xfrm>
            <a:off x="3841750" y="5383112"/>
            <a:ext cx="3167063" cy="719138"/>
          </a:xfrm>
          <a:prstGeom prst="rect">
            <a:avLst/>
          </a:prstGeom>
          <a:solidFill>
            <a:schemeClr val="tx1"/>
          </a:solidFill>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eaLnBrk="1" hangingPunct="1">
              <a:defRPr/>
            </a:pPr>
            <a:r>
              <a:rPr lang="es-ES" b="1" dirty="0">
                <a:solidFill>
                  <a:schemeClr val="accent1"/>
                </a:solidFill>
                <a:latin typeface="+mj-lt"/>
              </a:rPr>
              <a:t>PREDICTION</a:t>
            </a:r>
          </a:p>
        </p:txBody>
      </p:sp>
      <p:sp>
        <p:nvSpPr>
          <p:cNvPr id="17" name="16 Rectángulo"/>
          <p:cNvSpPr/>
          <p:nvPr/>
        </p:nvSpPr>
        <p:spPr>
          <a:xfrm>
            <a:off x="7081838" y="5383112"/>
            <a:ext cx="1727200" cy="719138"/>
          </a:xfrm>
          <a:prstGeom prst="rect">
            <a:avLst/>
          </a:prstGeom>
          <a:solidFill>
            <a:schemeClr val="tx1"/>
          </a:solidFill>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eaLnBrk="1" hangingPunct="1">
              <a:defRPr/>
            </a:pPr>
            <a:r>
              <a:rPr lang="es-ES" b="1" dirty="0">
                <a:solidFill>
                  <a:schemeClr val="accent1"/>
                </a:solidFill>
                <a:latin typeface="+mj-lt"/>
              </a:rPr>
              <a:t>PROJECTION</a:t>
            </a:r>
          </a:p>
        </p:txBody>
      </p:sp>
      <p:sp>
        <p:nvSpPr>
          <p:cNvPr id="18" name="17 Rectángulo"/>
          <p:cNvSpPr/>
          <p:nvPr/>
        </p:nvSpPr>
        <p:spPr>
          <a:xfrm>
            <a:off x="241300" y="5383112"/>
            <a:ext cx="1871663" cy="719138"/>
          </a:xfrm>
          <a:prstGeom prst="rect">
            <a:avLst/>
          </a:prstGeom>
          <a:solidFill>
            <a:schemeClr val="tx1"/>
          </a:solidFill>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eaLnBrk="1" hangingPunct="1">
              <a:defRPr/>
            </a:pPr>
            <a:r>
              <a:rPr lang="es-ES" b="1" dirty="0">
                <a:solidFill>
                  <a:schemeClr val="accent1"/>
                </a:solidFill>
                <a:latin typeface="+mj-lt"/>
              </a:rPr>
              <a:t>DIAGNOSTIC</a:t>
            </a:r>
          </a:p>
        </p:txBody>
      </p:sp>
      <p:sp>
        <p:nvSpPr>
          <p:cNvPr id="19" name="18 Rectángulo"/>
          <p:cNvSpPr/>
          <p:nvPr/>
        </p:nvSpPr>
        <p:spPr>
          <a:xfrm>
            <a:off x="241300" y="1493738"/>
            <a:ext cx="3459163" cy="4318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r>
              <a:rPr lang="es-ES" dirty="0">
                <a:latin typeface="+mj-lt"/>
              </a:rPr>
              <a:t>Mineral </a:t>
            </a:r>
            <a:r>
              <a:rPr lang="es-ES" dirty="0" err="1">
                <a:latin typeface="+mj-lt"/>
              </a:rPr>
              <a:t>Dust</a:t>
            </a:r>
            <a:endParaRPr lang="es-ES" dirty="0">
              <a:latin typeface="+mj-lt"/>
            </a:endParaRPr>
          </a:p>
        </p:txBody>
      </p:sp>
      <p:sp>
        <p:nvSpPr>
          <p:cNvPr id="20" name="19 Rectángulo"/>
          <p:cNvSpPr/>
          <p:nvPr/>
        </p:nvSpPr>
        <p:spPr>
          <a:xfrm>
            <a:off x="249238" y="2069802"/>
            <a:ext cx="3459162" cy="4318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r>
              <a:rPr lang="es-ES" dirty="0">
                <a:latin typeface="+mj-lt"/>
              </a:rPr>
              <a:t>Air </a:t>
            </a:r>
            <a:r>
              <a:rPr lang="es-ES" dirty="0" err="1">
                <a:latin typeface="+mj-lt"/>
              </a:rPr>
              <a:t>quality</a:t>
            </a:r>
            <a:endParaRPr lang="es-ES" dirty="0">
              <a:latin typeface="+mj-lt"/>
            </a:endParaRPr>
          </a:p>
        </p:txBody>
      </p:sp>
      <p:sp>
        <p:nvSpPr>
          <p:cNvPr id="21" name="20 Rectángulo"/>
          <p:cNvSpPr/>
          <p:nvPr/>
        </p:nvSpPr>
        <p:spPr>
          <a:xfrm>
            <a:off x="249238" y="2646262"/>
            <a:ext cx="3459162" cy="4318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r>
              <a:rPr lang="es-ES" dirty="0" err="1">
                <a:latin typeface="+mj-lt"/>
              </a:rPr>
              <a:t>Meteorology</a:t>
            </a:r>
            <a:endParaRPr lang="es-ES" dirty="0">
              <a:latin typeface="+mj-lt"/>
            </a:endParaRPr>
          </a:p>
        </p:txBody>
      </p:sp>
      <p:sp>
        <p:nvSpPr>
          <p:cNvPr id="22" name="21 Rectángulo"/>
          <p:cNvSpPr/>
          <p:nvPr/>
        </p:nvSpPr>
        <p:spPr>
          <a:xfrm>
            <a:off x="241301" y="3232050"/>
            <a:ext cx="2240393" cy="4318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r>
              <a:rPr lang="es-ES" dirty="0" err="1">
                <a:latin typeface="+mj-lt"/>
              </a:rPr>
              <a:t>Climate</a:t>
            </a:r>
            <a:r>
              <a:rPr lang="es-ES" dirty="0">
                <a:latin typeface="+mj-lt"/>
              </a:rPr>
              <a:t> </a:t>
            </a:r>
            <a:r>
              <a:rPr lang="es-ES" dirty="0" err="1">
                <a:latin typeface="+mj-lt"/>
              </a:rPr>
              <a:t>predictions</a:t>
            </a:r>
            <a:endParaRPr lang="es-ES" dirty="0">
              <a:latin typeface="+mj-lt"/>
            </a:endParaRPr>
          </a:p>
        </p:txBody>
      </p:sp>
      <p:sp>
        <p:nvSpPr>
          <p:cNvPr id="23" name="22 Rectángulo"/>
          <p:cNvSpPr/>
          <p:nvPr/>
        </p:nvSpPr>
        <p:spPr>
          <a:xfrm>
            <a:off x="6659563" y="3852762"/>
            <a:ext cx="2132012" cy="398463"/>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r>
              <a:rPr lang="es-ES" dirty="0" err="1">
                <a:latin typeface="+mj-lt"/>
              </a:rPr>
              <a:t>Climate</a:t>
            </a:r>
            <a:r>
              <a:rPr lang="es-ES" dirty="0">
                <a:latin typeface="+mj-lt"/>
              </a:rPr>
              <a:t> </a:t>
            </a:r>
            <a:r>
              <a:rPr lang="es-ES" dirty="0" err="1">
                <a:latin typeface="+mj-lt"/>
              </a:rPr>
              <a:t>projections</a:t>
            </a:r>
            <a:endParaRPr lang="es-ES" dirty="0">
              <a:latin typeface="+mj-lt"/>
            </a:endParaRPr>
          </a:p>
        </p:txBody>
      </p:sp>
      <p:sp>
        <p:nvSpPr>
          <p:cNvPr id="30" name="29 Rectángulo"/>
          <p:cNvSpPr/>
          <p:nvPr/>
        </p:nvSpPr>
        <p:spPr>
          <a:xfrm>
            <a:off x="241301" y="3852762"/>
            <a:ext cx="2240393" cy="398463"/>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r>
              <a:rPr lang="es-ES" dirty="0" err="1">
                <a:latin typeface="+mj-lt"/>
              </a:rPr>
              <a:t>Climate</a:t>
            </a:r>
            <a:r>
              <a:rPr lang="es-ES" dirty="0">
                <a:latin typeface="+mj-lt"/>
              </a:rPr>
              <a:t> </a:t>
            </a:r>
            <a:r>
              <a:rPr lang="es-ES" dirty="0" err="1">
                <a:latin typeface="+mj-lt"/>
              </a:rPr>
              <a:t>projections</a:t>
            </a:r>
            <a:endParaRPr lang="es-ES" dirty="0">
              <a:latin typeface="+mj-lt"/>
            </a:endParaRPr>
          </a:p>
        </p:txBody>
      </p:sp>
      <p:sp>
        <p:nvSpPr>
          <p:cNvPr id="26" name="21 Rectángulo"/>
          <p:cNvSpPr/>
          <p:nvPr/>
        </p:nvSpPr>
        <p:spPr>
          <a:xfrm>
            <a:off x="3841750" y="3248692"/>
            <a:ext cx="3322538" cy="4318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r>
              <a:rPr lang="es-ES" dirty="0" err="1">
                <a:latin typeface="+mj-lt"/>
              </a:rPr>
              <a:t>Climate</a:t>
            </a:r>
            <a:r>
              <a:rPr lang="es-ES" dirty="0">
                <a:latin typeface="+mj-lt"/>
              </a:rPr>
              <a:t> </a:t>
            </a:r>
            <a:r>
              <a:rPr lang="es-ES" dirty="0" err="1">
                <a:latin typeface="+mj-lt"/>
              </a:rPr>
              <a:t>predictions</a:t>
            </a:r>
            <a:endParaRPr lang="es-ES" dirty="0">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animBg="1"/>
      <p:bldP spid="30" grpId="0" animBg="1"/>
      <p:bldP spid="2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1 Título"/>
          <p:cNvSpPr>
            <a:spLocks noGrp="1"/>
          </p:cNvSpPr>
          <p:nvPr>
            <p:ph type="title"/>
          </p:nvPr>
        </p:nvSpPr>
        <p:spPr bwMode="auto">
          <a:xfrm>
            <a:off x="2699792" y="3176588"/>
            <a:ext cx="5987008" cy="177353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a:r>
              <a:rPr lang="en-US" altLang="es-ES" sz="2800" dirty="0" smtClean="0">
                <a:ea typeface="ＭＳ Ｐゴシック" panose="020B0600070205080204" pitchFamily="34" charset="-128"/>
              </a:rPr>
              <a:t>Air quality management</a:t>
            </a:r>
            <a:endParaRPr lang="es-ES" altLang="es-ES" sz="2800" dirty="0" smtClean="0">
              <a:ea typeface="ＭＳ Ｐゴシック" panose="020B0600070205080204" pitchFamily="34" charset="-128"/>
            </a:endParaRPr>
          </a:p>
        </p:txBody>
      </p:sp>
    </p:spTree>
    <p:extLst>
      <p:ext uri="{BB962C8B-B14F-4D97-AF65-F5344CB8AC3E}">
        <p14:creationId xmlns:p14="http://schemas.microsoft.com/office/powerpoint/2010/main" val="68354104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35496" y="144463"/>
            <a:ext cx="6767413" cy="696912"/>
          </a:xfrm>
        </p:spPr>
        <p:txBody>
          <a:bodyPr/>
          <a:lstStyle/>
          <a:p>
            <a:pPr>
              <a:defRPr/>
            </a:pPr>
            <a:r>
              <a:rPr lang="en-US" dirty="0"/>
              <a:t>CALIOPE air quality operational forecasts</a:t>
            </a:r>
          </a:p>
        </p:txBody>
      </p:sp>
      <p:sp>
        <p:nvSpPr>
          <p:cNvPr id="27" name="14 Rectángulo"/>
          <p:cNvSpPr/>
          <p:nvPr/>
        </p:nvSpPr>
        <p:spPr>
          <a:xfrm>
            <a:off x="107950" y="846138"/>
            <a:ext cx="8939213" cy="46196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algn="ctr" eaLnBrk="1" hangingPunct="1">
              <a:defRPr/>
            </a:pPr>
            <a:endParaRPr lang="en-US" sz="2400" dirty="0">
              <a:solidFill>
                <a:schemeClr val="tx1"/>
              </a:solidFill>
              <a:latin typeface="Calibri" pitchFamily="34" charset="0"/>
              <a:ea typeface="ＭＳ Ｐゴシック" pitchFamily="34" charset="-128"/>
              <a:cs typeface="ＭＳ Ｐゴシック" charset="0"/>
            </a:endParaRPr>
          </a:p>
        </p:txBody>
      </p:sp>
      <p:sp>
        <p:nvSpPr>
          <p:cNvPr id="4" name="Rectángulo 34"/>
          <p:cNvSpPr>
            <a:spLocks noChangeArrowheads="1"/>
          </p:cNvSpPr>
          <p:nvPr/>
        </p:nvSpPr>
        <p:spPr bwMode="auto">
          <a:xfrm>
            <a:off x="6565900" y="3517900"/>
            <a:ext cx="26797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GB" altLang="es-ES" sz="1200" dirty="0"/>
              <a:t>Information is delivered using both online or custom applications</a:t>
            </a:r>
            <a:r>
              <a:rPr lang="en-GB" altLang="es-ES" sz="1400" dirty="0"/>
              <a:t>:</a:t>
            </a:r>
          </a:p>
        </p:txBody>
      </p:sp>
      <p:pic>
        <p:nvPicPr>
          <p:cNvPr id="5" name="Imagen 3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69050" y="4125913"/>
            <a:ext cx="2790825" cy="168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ángulo 36"/>
          <p:cNvSpPr>
            <a:spLocks noChangeArrowheads="1"/>
          </p:cNvSpPr>
          <p:nvPr/>
        </p:nvSpPr>
        <p:spPr bwMode="auto">
          <a:xfrm>
            <a:off x="6616700" y="3929063"/>
            <a:ext cx="23558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GB" altLang="es-ES" b="1">
                <a:solidFill>
                  <a:schemeClr val="bg1"/>
                </a:solidFill>
                <a:hlinkClick r:id="rId4"/>
              </a:rPr>
              <a:t>www.bsc.es/caliope</a:t>
            </a:r>
            <a:endParaRPr lang="en-GB" altLang="es-ES"/>
          </a:p>
        </p:txBody>
      </p:sp>
      <p:pic>
        <p:nvPicPr>
          <p:cNvPr id="7" name="Picture 3" descr="http://www.bsc.es/caliope/sites/default/files/googleplay.png">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19950" y="5556250"/>
            <a:ext cx="74930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descr="http://www.bsc.es/caliope/sites/default/files/app_store.png">
            <a:hlinkClick r:id="rId7"/>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219950" y="5838825"/>
            <a:ext cx="76200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ángulo 39"/>
          <p:cNvSpPr>
            <a:spLocks noChangeArrowheads="1"/>
          </p:cNvSpPr>
          <p:nvPr/>
        </p:nvSpPr>
        <p:spPr bwMode="auto">
          <a:xfrm>
            <a:off x="98150" y="780719"/>
            <a:ext cx="912495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GB" altLang="es-ES" sz="2400" dirty="0"/>
              <a:t>Provides air quality related information for the coming days and for the application of short term action plans for air quality managers.</a:t>
            </a:r>
          </a:p>
        </p:txBody>
      </p:sp>
      <p:pic>
        <p:nvPicPr>
          <p:cNvPr id="2" name="Imagen 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3491" y="1925787"/>
            <a:ext cx="6299094" cy="4724320"/>
          </a:xfrm>
          <a:prstGeom prst="rect">
            <a:avLst/>
          </a:prstGeom>
        </p:spPr>
      </p:pic>
      <p:pic>
        <p:nvPicPr>
          <p:cNvPr id="11" name="Imagen 1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1110" y="3691487"/>
            <a:ext cx="3944826" cy="2958620"/>
          </a:xfrm>
          <a:prstGeom prst="rect">
            <a:avLst/>
          </a:prstGeom>
        </p:spPr>
      </p:pic>
      <p:pic>
        <p:nvPicPr>
          <p:cNvPr id="12" name="Imagen 1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577556" y="6644007"/>
            <a:ext cx="416195" cy="357721"/>
          </a:xfrm>
          <a:prstGeom prst="rect">
            <a:avLst/>
          </a:prstGeom>
        </p:spPr>
      </p:pic>
      <p:pic>
        <p:nvPicPr>
          <p:cNvPr id="13" name="Imagen 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920885" y="6650107"/>
            <a:ext cx="1619365" cy="340066"/>
          </a:xfrm>
          <a:prstGeom prst="rect">
            <a:avLst/>
          </a:prstGeom>
        </p:spPr>
      </p:pic>
      <p:pic>
        <p:nvPicPr>
          <p:cNvPr id="14" name="Imagen 8"/>
          <p:cNvPicPr>
            <a:picLocks noChangeAspect="1"/>
          </p:cNvPicPr>
          <p:nvPr/>
        </p:nvPicPr>
        <p:blipFill rotWithShape="1">
          <a:blip r:embed="rId13" cstate="print">
            <a:extLst>
              <a:ext uri="{28A0092B-C50C-407E-A947-70E740481C1C}">
                <a14:useLocalDpi xmlns:a14="http://schemas.microsoft.com/office/drawing/2010/main" val="0"/>
              </a:ext>
            </a:extLst>
          </a:blip>
          <a:srcRect l="1816" t="4429" r="58985" b="20459"/>
          <a:stretch/>
        </p:blipFill>
        <p:spPr>
          <a:xfrm>
            <a:off x="5076056" y="6678314"/>
            <a:ext cx="719670" cy="318565"/>
          </a:xfrm>
          <a:prstGeom prst="rect">
            <a:avLst/>
          </a:prstGeom>
        </p:spPr>
      </p:pic>
    </p:spTree>
    <p:extLst>
      <p:ext uri="{BB962C8B-B14F-4D97-AF65-F5344CB8AC3E}">
        <p14:creationId xmlns:p14="http://schemas.microsoft.com/office/powerpoint/2010/main" val="1304045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BSC">
      <a:dk1>
        <a:srgbClr val="004990"/>
      </a:dk1>
      <a:lt1>
        <a:srgbClr val="004990"/>
      </a:lt1>
      <a:dk2>
        <a:srgbClr val="004990"/>
      </a:dk2>
      <a:lt2>
        <a:srgbClr val="004990"/>
      </a:lt2>
      <a:accent1>
        <a:srgbClr val="FFFFFF"/>
      </a:accent1>
      <a:accent2>
        <a:srgbClr val="004990"/>
      </a:accent2>
      <a:accent3>
        <a:srgbClr val="004990"/>
      </a:accent3>
      <a:accent4>
        <a:srgbClr val="8DB3E2"/>
      </a:accent4>
      <a:accent5>
        <a:srgbClr val="548DD4"/>
      </a:accent5>
      <a:accent6>
        <a:srgbClr val="0070C0"/>
      </a:accent6>
      <a:hlink>
        <a:srgbClr val="95B3D7"/>
      </a:hlink>
      <a:folHlink>
        <a:srgbClr val="366092"/>
      </a:folHlink>
    </a:clrScheme>
    <a:fontScheme name="BSC">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err="1" smtClean="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3256</TotalTime>
  <Words>1415</Words>
  <Application>Microsoft Office PowerPoint</Application>
  <PresentationFormat>Personalizado</PresentationFormat>
  <Paragraphs>188</Paragraphs>
  <Slides>25</Slides>
  <Notes>16</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25</vt:i4>
      </vt:variant>
    </vt:vector>
  </HeadingPairs>
  <TitlesOfParts>
    <vt:vector size="32" baseType="lpstr">
      <vt:lpstr>ＭＳ Ｐゴシック</vt:lpstr>
      <vt:lpstr>Arial</vt:lpstr>
      <vt:lpstr>Calibri</vt:lpstr>
      <vt:lpstr>Cambria Math</vt:lpstr>
      <vt:lpstr>DejaVu Sans</vt:lpstr>
      <vt:lpstr>Wingdings</vt:lpstr>
      <vt:lpstr>Office Theme</vt:lpstr>
      <vt:lpstr>Presentación de PowerPoint</vt:lpstr>
      <vt:lpstr>Barcelona Supercomputing Center</vt:lpstr>
      <vt:lpstr>Earth Sciences Department</vt:lpstr>
      <vt:lpstr>Earth System Services</vt:lpstr>
      <vt:lpstr>Earth sciences modelling:  climate and air quality modelling</vt:lpstr>
      <vt:lpstr>Spatial scales</vt:lpstr>
      <vt:lpstr>Temporal scales</vt:lpstr>
      <vt:lpstr>Air quality management</vt:lpstr>
      <vt:lpstr>CALIOPE air quality operational forecasts</vt:lpstr>
      <vt:lpstr>Air quality management: point sources</vt:lpstr>
      <vt:lpstr>Air quality management. Fleet electrification</vt:lpstr>
      <vt:lpstr>Air quality management. Fleet electrification</vt:lpstr>
      <vt:lpstr>Short term forecast for solar energy</vt:lpstr>
      <vt:lpstr>Mineral Dust Services for solar energy</vt:lpstr>
      <vt:lpstr>Climate predictions for wind energy</vt:lpstr>
      <vt:lpstr>Climate services for wind energy</vt:lpstr>
      <vt:lpstr>e.g. Seasonal wind speed predictions</vt:lpstr>
      <vt:lpstr>e.g. Seasonal wind speed predictions</vt:lpstr>
      <vt:lpstr>e.g. Climate drivers of seasonal variability</vt:lpstr>
      <vt:lpstr>Skill map for sub-seasonal</vt:lpstr>
      <vt:lpstr>Summer 2015 prediction with verification</vt:lpstr>
      <vt:lpstr>Climate predictions for wind power</vt:lpstr>
      <vt:lpstr>National and International collaborations</vt:lpstr>
      <vt:lpstr>National and International collaborations</vt:lpstr>
      <vt:lpstr>Presentación de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lbermude</dc:creator>
  <cp:lastModifiedBy>Albert Soret</cp:lastModifiedBy>
  <cp:revision>221</cp:revision>
  <cp:lastPrinted>2015-05-13T12:15:56Z</cp:lastPrinted>
  <dcterms:modified xsi:type="dcterms:W3CDTF">2016-01-14T14:34:20Z</dcterms:modified>
</cp:coreProperties>
</file>